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embeddedFontLst>
    <p:embeddedFont>
      <p:font typeface="Garamond" panose="02020404030301010803" pitchFamily="18"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KvsS+I6CTKFNShGoyy0+pwYLc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Liggett" userId="b5d5b64a-6e63-4427-8303-47031c91d19b" providerId="ADAL" clId="{8953826B-527E-4C6E-B645-758B165EB9F2}"/>
    <pc:docChg chg="custSel modSld">
      <pc:chgData name="Andrew Liggett" userId="b5d5b64a-6e63-4427-8303-47031c91d19b" providerId="ADAL" clId="{8953826B-527E-4C6E-B645-758B165EB9F2}" dt="2025-05-14T00:59:27.087" v="1" actId="27636"/>
      <pc:docMkLst>
        <pc:docMk/>
      </pc:docMkLst>
      <pc:sldChg chg="modSp mod">
        <pc:chgData name="Andrew Liggett" userId="b5d5b64a-6e63-4427-8303-47031c91d19b" providerId="ADAL" clId="{8953826B-527E-4C6E-B645-758B165EB9F2}" dt="2025-05-14T00:59:27.072" v="0" actId="27636"/>
        <pc:sldMkLst>
          <pc:docMk/>
          <pc:sldMk cId="0" sldId="274"/>
        </pc:sldMkLst>
        <pc:spChg chg="mod">
          <ac:chgData name="Andrew Liggett" userId="b5d5b64a-6e63-4427-8303-47031c91d19b" providerId="ADAL" clId="{8953826B-527E-4C6E-B645-758B165EB9F2}" dt="2025-05-14T00:59:27.072" v="0" actId="27636"/>
          <ac:spMkLst>
            <pc:docMk/>
            <pc:sldMk cId="0" sldId="274"/>
            <ac:spMk id="272" creationId="{00000000-0000-0000-0000-000000000000}"/>
          </ac:spMkLst>
        </pc:spChg>
      </pc:sldChg>
      <pc:sldChg chg="modSp mod">
        <pc:chgData name="Andrew Liggett" userId="b5d5b64a-6e63-4427-8303-47031c91d19b" providerId="ADAL" clId="{8953826B-527E-4C6E-B645-758B165EB9F2}" dt="2025-05-14T00:59:27.087" v="1" actId="27636"/>
        <pc:sldMkLst>
          <pc:docMk/>
          <pc:sldMk cId="0" sldId="275"/>
        </pc:sldMkLst>
        <pc:spChg chg="mod">
          <ac:chgData name="Andrew Liggett" userId="b5d5b64a-6e63-4427-8303-47031c91d19b" providerId="ADAL" clId="{8953826B-527E-4C6E-B645-758B165EB9F2}" dt="2025-05-14T00:59:27.087" v="1" actId="27636"/>
          <ac:spMkLst>
            <pc:docMk/>
            <pc:sldMk cId="0" sldId="275"/>
            <ac:spMk id="27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cxnSp>
        <p:nvCxnSpPr>
          <p:cNvPr id="17" name="Google Shape;17;p2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18" name="Google Shape;18;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20" name="Google Shape;20;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32"/>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2"/>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8" name="Google Shape;88;p32"/>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9" name="Google Shape;89;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33"/>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3"/>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5" name="Google Shape;95;p3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cxnSp>
        <p:nvCxnSpPr>
          <p:cNvPr id="98" name="Google Shape;98;p33"/>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34"/>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4"/>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2" name="Google Shape;102;p34"/>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3" name="Google Shape;103;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
        <p:nvSpPr>
          <p:cNvPr id="106" name="Google Shape;106;p34"/>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CA" sz="8000">
                <a:solidFill>
                  <a:schemeClr val="dk1"/>
                </a:solidFill>
                <a:latin typeface="Garamond"/>
                <a:ea typeface="Garamond"/>
                <a:cs typeface="Garamond"/>
                <a:sym typeface="Garamond"/>
              </a:rPr>
              <a:t>“</a:t>
            </a:r>
            <a:endParaRPr/>
          </a:p>
        </p:txBody>
      </p:sp>
      <p:sp>
        <p:nvSpPr>
          <p:cNvPr id="107" name="Google Shape;107;p34"/>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CA" sz="8000">
                <a:solidFill>
                  <a:schemeClr val="dk1"/>
                </a:solidFill>
                <a:latin typeface="Garamond"/>
                <a:ea typeface="Garamond"/>
                <a:cs typeface="Garamond"/>
                <a:sym typeface="Garamond"/>
              </a:rPr>
              <a:t>”</a:t>
            </a:r>
            <a:endParaRPr/>
          </a:p>
        </p:txBody>
      </p:sp>
      <p:cxnSp>
        <p:nvCxnSpPr>
          <p:cNvPr id="108" name="Google Shape;108;p34"/>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5"/>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5"/>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2" name="Google Shape;112;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6"/>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6"/>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8" name="Google Shape;118;p36"/>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9" name="Google Shape;119;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
        <p:nvSpPr>
          <p:cNvPr id="122" name="Google Shape;122;p36"/>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CA" sz="8000">
                <a:solidFill>
                  <a:schemeClr val="dk1"/>
                </a:solidFill>
                <a:latin typeface="Garamond"/>
                <a:ea typeface="Garamond"/>
                <a:cs typeface="Garamond"/>
                <a:sym typeface="Garamond"/>
              </a:rPr>
              <a:t>“</a:t>
            </a:r>
            <a:endParaRPr/>
          </a:p>
        </p:txBody>
      </p:sp>
      <p:sp>
        <p:nvSpPr>
          <p:cNvPr id="123" name="Google Shape;123;p36"/>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CA" sz="8000">
                <a:solidFill>
                  <a:schemeClr val="dk1"/>
                </a:solidFill>
                <a:latin typeface="Garamond"/>
                <a:ea typeface="Garamond"/>
                <a:cs typeface="Garamond"/>
                <a:sym typeface="Garamond"/>
              </a:rPr>
              <a:t>”</a:t>
            </a:r>
            <a:endParaRPr/>
          </a:p>
        </p:txBody>
      </p:sp>
      <p:cxnSp>
        <p:nvCxnSpPr>
          <p:cNvPr id="124" name="Google Shape;124;p36"/>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37"/>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8" name="Google Shape;128;p37"/>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9" name="Google Shape;129;p3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cxnSp>
        <p:nvCxnSpPr>
          <p:cNvPr id="132" name="Google Shape;132;p37"/>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3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8"/>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3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cxnSp>
        <p:nvCxnSpPr>
          <p:cNvPr id="139" name="Google Shape;139;p3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39"/>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9"/>
          <p:cNvSpPr txBox="1">
            <a:spLocks noGrp="1"/>
          </p:cNvSpPr>
          <p:nvPr>
            <p:ph type="body" idx="1"/>
          </p:nvPr>
        </p:nvSpPr>
        <p:spPr>
          <a:xfrm rot="5400000">
            <a:off x="2565043"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3" name="Google Shape;143;p3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cxnSp>
        <p:nvCxnSpPr>
          <p:cNvPr id="146" name="Google Shape;146;p39"/>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3"/>
        <p:cNvGrpSpPr/>
        <p:nvPr/>
      </p:nvGrpSpPr>
      <p:grpSpPr>
        <a:xfrm>
          <a:off x="0" y="0"/>
          <a:ext cx="0" cy="0"/>
          <a:chOff x="0" y="0"/>
          <a:chExt cx="0" cy="0"/>
        </a:xfrm>
      </p:grpSpPr>
      <p:grpSp>
        <p:nvGrpSpPr>
          <p:cNvPr id="24" name="Google Shape;24;p24"/>
          <p:cNvGrpSpPr/>
          <p:nvPr/>
        </p:nvGrpSpPr>
        <p:grpSpPr>
          <a:xfrm>
            <a:off x="-16934" y="0"/>
            <a:ext cx="12231160" cy="6856214"/>
            <a:chOff x="-16934" y="0"/>
            <a:chExt cx="12231160" cy="6856214"/>
          </a:xfrm>
        </p:grpSpPr>
        <p:pic>
          <p:nvPicPr>
            <p:cNvPr id="25" name="Google Shape;25;p24"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6" name="Google Shape;26;p24"/>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7;p24"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8" name="Google Shape;28;p24"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9" name="Google Shape;29;p24"/>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4"/>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31" name="Google Shape;31;p24"/>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4"/>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cxnSp>
        <p:nvCxnSpPr>
          <p:cNvPr id="34" name="Google Shape;34;p24"/>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5"/>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38" name="Google Shape;38;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cxnSp>
        <p:nvCxnSpPr>
          <p:cNvPr id="41" name="Google Shape;41;p25"/>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cxnSp>
        <p:nvCxnSpPr>
          <p:cNvPr id="43" name="Google Shape;43;p2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4" name="Google Shape;44;p2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6"/>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6" name="Google Shape;46;p26"/>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7" name="Google Shape;47;p2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3" name="Google Shape;53;p27"/>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4" name="Google Shape;54;p27"/>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5" name="Google Shape;55;p27"/>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6" name="Google Shape;56;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cxnSp>
        <p:nvCxnSpPr>
          <p:cNvPr id="59" name="Google Shape;59;p2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2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cxnSp>
        <p:nvCxnSpPr>
          <p:cNvPr id="65" name="Google Shape;65;p2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0"/>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3" name="Google Shape;73;p30"/>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4" name="Google Shape;74;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cxnSp>
        <p:nvCxnSpPr>
          <p:cNvPr id="77" name="Google Shape;77;p30"/>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1"/>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1" name="Google Shape;81;p31"/>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2" name="Google Shape;82;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22"/>
          <p:cNvGrpSpPr/>
          <p:nvPr/>
        </p:nvGrpSpPr>
        <p:grpSpPr>
          <a:xfrm>
            <a:off x="-15736" y="0"/>
            <a:ext cx="12229962" cy="6856214"/>
            <a:chOff x="-15736" y="0"/>
            <a:chExt cx="12229962" cy="6856214"/>
          </a:xfrm>
        </p:grpSpPr>
        <p:pic>
          <p:nvPicPr>
            <p:cNvPr id="7" name="Google Shape;7;p22"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22"/>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22"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Google Shape;10;p22"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Google Shape;11;p2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2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2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2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2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eatoskylaw.ca/"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52" name="Google Shape;152;p1"/>
          <p:cNvSpPr/>
          <p:nvPr/>
        </p:nvSpPr>
        <p:spPr>
          <a:xfrm>
            <a:off x="0" y="0"/>
            <a:ext cx="4654296" cy="6858000"/>
          </a:xfrm>
          <a:prstGeom prst="rect">
            <a:avLst/>
          </a:prstGeom>
          <a:gradFill>
            <a:gsLst>
              <a:gs pos="0">
                <a:schemeClr val="lt1"/>
              </a:gs>
              <a:gs pos="30000">
                <a:schemeClr val="lt1"/>
              </a:gs>
              <a:gs pos="61000">
                <a:srgbClr val="F7F7F7"/>
              </a:gs>
              <a:gs pos="97000">
                <a:srgbClr val="E4E4E4"/>
              </a:gs>
              <a:gs pos="100000">
                <a:srgbClr val="E4E4E4"/>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53" name="Google Shape;153;p1"/>
          <p:cNvSpPr txBox="1">
            <a:spLocks noGrp="1"/>
          </p:cNvSpPr>
          <p:nvPr>
            <p:ph type="title"/>
          </p:nvPr>
        </p:nvSpPr>
        <p:spPr>
          <a:xfrm>
            <a:off x="640080" y="635508"/>
            <a:ext cx="3354470" cy="558698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800"/>
              <a:buFont typeface="Garamond"/>
              <a:buNone/>
            </a:pPr>
            <a:endParaRPr sz="4800">
              <a:solidFill>
                <a:schemeClr val="dk2"/>
              </a:solidFill>
            </a:endParaRPr>
          </a:p>
        </p:txBody>
      </p:sp>
      <p:sp>
        <p:nvSpPr>
          <p:cNvPr id="154" name="Google Shape;154;p1"/>
          <p:cNvSpPr/>
          <p:nvPr/>
        </p:nvSpPr>
        <p:spPr>
          <a:xfrm>
            <a:off x="5134082" y="469900"/>
            <a:ext cx="6582982" cy="5918200"/>
          </a:xfrm>
          <a:prstGeom prst="rect">
            <a:avLst/>
          </a:prstGeom>
          <a:solidFill>
            <a:srgbClr val="36363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55" name="Google Shape;155;p1"/>
          <p:cNvSpPr txBox="1">
            <a:spLocks noGrp="1"/>
          </p:cNvSpPr>
          <p:nvPr>
            <p:ph type="body" idx="1"/>
          </p:nvPr>
        </p:nvSpPr>
        <p:spPr>
          <a:xfrm>
            <a:off x="5617804" y="954756"/>
            <a:ext cx="5613283" cy="485388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5520"/>
              <a:buNone/>
            </a:pPr>
            <a:endParaRPr sz="4800">
              <a:solidFill>
                <a:srgbClr val="E8E8E8"/>
              </a:solidFill>
            </a:endParaRPr>
          </a:p>
          <a:p>
            <a:pPr marL="0" lvl="0" indent="0" algn="ctr" rtl="0">
              <a:spcBef>
                <a:spcPts val="2040"/>
              </a:spcBef>
              <a:spcAft>
                <a:spcPts val="0"/>
              </a:spcAft>
              <a:buSzPts val="5520"/>
              <a:buNone/>
            </a:pPr>
            <a:br>
              <a:rPr lang="en-CA" sz="4800">
                <a:solidFill>
                  <a:srgbClr val="E8E8E8"/>
                </a:solidFill>
              </a:rPr>
            </a:br>
            <a:r>
              <a:rPr lang="en-CA" sz="7200" b="1">
                <a:solidFill>
                  <a:srgbClr val="E8E8E8"/>
                </a:solidFill>
              </a:rPr>
              <a:t>SOLVING DISPUTES</a:t>
            </a:r>
            <a:endParaRPr/>
          </a:p>
          <a:p>
            <a:pPr marL="0" lvl="0" indent="0" algn="ctr" rtl="0">
              <a:spcBef>
                <a:spcPts val="1240"/>
              </a:spcBef>
              <a:spcAft>
                <a:spcPts val="0"/>
              </a:spcAft>
              <a:buSzPts val="3680"/>
              <a:buNone/>
            </a:pPr>
            <a:r>
              <a:rPr lang="en-CA" sz="3200" b="1">
                <a:solidFill>
                  <a:srgbClr val="E8E8E8"/>
                </a:solidFill>
              </a:rPr>
              <a:t>-with Lawyer Andrew Liggett</a:t>
            </a:r>
            <a:endParaRPr sz="900" b="1">
              <a:solidFill>
                <a:srgbClr val="E8E8E8"/>
              </a:solidFill>
            </a:endParaRPr>
          </a:p>
        </p:txBody>
      </p:sp>
      <p:sp>
        <p:nvSpPr>
          <p:cNvPr id="156" name="Google Shape;156;p1"/>
          <p:cNvSpPr/>
          <p:nvPr/>
        </p:nvSpPr>
        <p:spPr>
          <a:xfrm>
            <a:off x="5298325" y="635508"/>
            <a:ext cx="6254496" cy="5586984"/>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aramond"/>
              <a:ea typeface="Garamond"/>
              <a:cs typeface="Garamond"/>
              <a:sym typeface="Garamond"/>
            </a:endParaRPr>
          </a:p>
        </p:txBody>
      </p:sp>
      <p:pic>
        <p:nvPicPr>
          <p:cNvPr id="157" name="Google Shape;157;p1" descr="A logo of a company&#10;&#10;AI-generated content may be incorrect."/>
          <p:cNvPicPr preferRelativeResize="0"/>
          <p:nvPr/>
        </p:nvPicPr>
        <p:blipFill rotWithShape="1">
          <a:blip r:embed="rId4">
            <a:alphaModFix/>
          </a:blip>
          <a:srcRect/>
          <a:stretch/>
        </p:blipFill>
        <p:spPr>
          <a:xfrm>
            <a:off x="3518300" y="6291318"/>
            <a:ext cx="952500" cy="485775"/>
          </a:xfrm>
          <a:prstGeom prst="rect">
            <a:avLst/>
          </a:prstGeom>
          <a:noFill/>
          <a:ln>
            <a:noFill/>
          </a:ln>
        </p:spPr>
      </p:pic>
      <p:pic>
        <p:nvPicPr>
          <p:cNvPr id="158" name="Google Shape;158;p1" descr="A person and child standing in front of a house&#10;&#10;AI-generated content may be incorrect."/>
          <p:cNvPicPr preferRelativeResize="0"/>
          <p:nvPr/>
        </p:nvPicPr>
        <p:blipFill rotWithShape="1">
          <a:blip r:embed="rId5">
            <a:alphaModFix/>
          </a:blip>
          <a:srcRect/>
          <a:stretch/>
        </p:blipFill>
        <p:spPr>
          <a:xfrm>
            <a:off x="1" y="5648632"/>
            <a:ext cx="1209368" cy="1209368"/>
          </a:xfrm>
          <a:prstGeom prst="rect">
            <a:avLst/>
          </a:prstGeom>
          <a:noFill/>
          <a:ln>
            <a:noFill/>
          </a:ln>
        </p:spPr>
      </p:pic>
      <p:pic>
        <p:nvPicPr>
          <p:cNvPr id="159" name="Google Shape;159;p1" descr="A certificate in a frame&#10;&#10;AI-generated content may be incorrect."/>
          <p:cNvPicPr preferRelativeResize="0"/>
          <p:nvPr/>
        </p:nvPicPr>
        <p:blipFill rotWithShape="1">
          <a:blip r:embed="rId6">
            <a:alphaModFix/>
          </a:blip>
          <a:srcRect/>
          <a:stretch/>
        </p:blipFill>
        <p:spPr>
          <a:xfrm>
            <a:off x="604685" y="566682"/>
            <a:ext cx="3485534" cy="5068962"/>
          </a:xfrm>
          <a:prstGeom prst="rect">
            <a:avLst/>
          </a:prstGeom>
          <a:noFill/>
          <a:ln>
            <a:noFill/>
          </a:ln>
        </p:spPr>
      </p:pic>
      <p:pic>
        <p:nvPicPr>
          <p:cNvPr id="160" name="Google Shape;160;p1" descr="A person wearing glasses smiling&#10;&#10;AI-generated content may be incorrect."/>
          <p:cNvPicPr preferRelativeResize="0"/>
          <p:nvPr/>
        </p:nvPicPr>
        <p:blipFill rotWithShape="1">
          <a:blip r:embed="rId7">
            <a:alphaModFix/>
          </a:blip>
          <a:srcRect/>
          <a:stretch/>
        </p:blipFill>
        <p:spPr>
          <a:xfrm>
            <a:off x="7599548" y="954756"/>
            <a:ext cx="1647199" cy="1647199"/>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CA" b="1"/>
              <a:t>2. Alternative Dispute Resolution (ADR)</a:t>
            </a:r>
            <a:br>
              <a:rPr lang="en-CA" b="1"/>
            </a:br>
            <a:r>
              <a:rPr lang="en-CA"/>
              <a:t>a)	Aunt Philly</a:t>
            </a:r>
            <a:endParaRPr b="1"/>
          </a:p>
        </p:txBody>
      </p:sp>
      <p:sp>
        <p:nvSpPr>
          <p:cNvPr id="218" name="Google Shape;218;p1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CA"/>
              <a:t>1  FLA encourages ADR anytime</a:t>
            </a:r>
            <a:endParaRPr/>
          </a:p>
          <a:p>
            <a:pPr marL="285750" lvl="0" indent="-285750" algn="l" rtl="0">
              <a:spcBef>
                <a:spcPts val="1080"/>
              </a:spcBef>
              <a:spcAft>
                <a:spcPts val="0"/>
              </a:spcAft>
              <a:buSzPts val="2760"/>
              <a:buChar char="•"/>
            </a:pPr>
            <a:r>
              <a:rPr lang="en-CA"/>
              <a:t>2  Informal mediation is just talk</a:t>
            </a:r>
            <a:endParaRPr/>
          </a:p>
          <a:p>
            <a:pPr marL="285750" lvl="0" indent="-285750" algn="l" rtl="0">
              <a:spcBef>
                <a:spcPts val="1080"/>
              </a:spcBef>
              <a:spcAft>
                <a:spcPts val="0"/>
              </a:spcAft>
              <a:buSzPts val="2760"/>
              <a:buChar char="•"/>
            </a:pPr>
            <a:r>
              <a:rPr lang="en-CA"/>
              <a:t>3  Keep it simple and polite</a:t>
            </a:r>
            <a:endParaRPr/>
          </a:p>
          <a:p>
            <a:pPr marL="285750" lvl="0" indent="-285750" algn="l" rtl="0">
              <a:spcBef>
                <a:spcPts val="1080"/>
              </a:spcBef>
              <a:spcAft>
                <a:spcPts val="0"/>
              </a:spcAft>
              <a:buSzPts val="2760"/>
              <a:buChar char="•"/>
            </a:pPr>
            <a:r>
              <a:rPr lang="en-CA"/>
              <a:t>4  Never sign anything without prior ILA</a:t>
            </a:r>
            <a:endParaRPr/>
          </a:p>
          <a:p>
            <a:pPr marL="285750" lvl="0" indent="-285750" algn="l" rtl="0">
              <a:spcBef>
                <a:spcPts val="1080"/>
              </a:spcBef>
              <a:spcAft>
                <a:spcPts val="0"/>
              </a:spcAft>
              <a:buSzPts val="2760"/>
              <a:buChar char="•"/>
            </a:pPr>
            <a:r>
              <a:rPr lang="en-CA"/>
              <a:t>5  Remember Confidentiality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CA" b="1"/>
              <a:t>2. Alternative Dispute Resolution (ADR)</a:t>
            </a:r>
            <a:br>
              <a:rPr lang="en-CA" b="1"/>
            </a:br>
            <a:r>
              <a:rPr lang="en-CA" sz="4000"/>
              <a:t>b)	Formal Mediation &amp; Collaborative Discussions</a:t>
            </a:r>
            <a:endParaRPr b="1"/>
          </a:p>
        </p:txBody>
      </p:sp>
      <p:sp>
        <p:nvSpPr>
          <p:cNvPr id="224" name="Google Shape;224;p1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CA"/>
              <a:t>1  Negotiation, Mediation and Collaboration</a:t>
            </a:r>
            <a:endParaRPr/>
          </a:p>
          <a:p>
            <a:pPr marL="285750" lvl="0" indent="-285750" algn="l" rtl="0">
              <a:spcBef>
                <a:spcPts val="1080"/>
              </a:spcBef>
              <a:spcAft>
                <a:spcPts val="0"/>
              </a:spcAft>
              <a:buSzPts val="2760"/>
              <a:buChar char="•"/>
            </a:pPr>
            <a:r>
              <a:rPr lang="en-CA"/>
              <a:t>2  Professional and Confidential Mediation </a:t>
            </a:r>
            <a:endParaRPr/>
          </a:p>
          <a:p>
            <a:pPr marL="285750" lvl="0" indent="-285750" algn="l" rtl="0">
              <a:spcBef>
                <a:spcPts val="1080"/>
              </a:spcBef>
              <a:spcAft>
                <a:spcPts val="0"/>
              </a:spcAft>
              <a:buSzPts val="2760"/>
              <a:buChar char="•"/>
            </a:pPr>
            <a:r>
              <a:rPr lang="en-CA"/>
              <a:t>3  Parties decide not mediator</a:t>
            </a:r>
            <a:endParaRPr/>
          </a:p>
          <a:p>
            <a:pPr marL="285750" lvl="0" indent="-285750" algn="l" rtl="0">
              <a:spcBef>
                <a:spcPts val="1080"/>
              </a:spcBef>
              <a:spcAft>
                <a:spcPts val="0"/>
              </a:spcAft>
              <a:buSzPts val="2760"/>
              <a:buChar char="•"/>
            </a:pPr>
            <a:r>
              <a:rPr lang="en-CA"/>
              <a:t>4 Official collaboration process excludes court</a:t>
            </a:r>
            <a:endParaRPr/>
          </a:p>
          <a:p>
            <a:pPr marL="285750" lvl="0" indent="-285750" algn="l" rtl="0">
              <a:spcBef>
                <a:spcPts val="1080"/>
              </a:spcBef>
              <a:spcAft>
                <a:spcPts val="0"/>
              </a:spcAft>
              <a:buSzPts val="2760"/>
              <a:buChar char="•"/>
            </a:pPr>
            <a:r>
              <a:rPr lang="en-CA"/>
              <a:t>5  Still need ILA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CA" b="1"/>
              <a:t>2. Alternative Dispute Resolution (ADR)</a:t>
            </a:r>
            <a:br>
              <a:rPr lang="en-CA" b="1"/>
            </a:br>
            <a:r>
              <a:rPr lang="en-CA" sz="4000"/>
              <a:t>c)	Arbitration – private decision maker</a:t>
            </a:r>
            <a:endParaRPr b="1"/>
          </a:p>
        </p:txBody>
      </p:sp>
      <p:sp>
        <p:nvSpPr>
          <p:cNvPr id="230" name="Google Shape;230;p1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CA"/>
              <a:t>1  ADR includes private arbitration</a:t>
            </a:r>
            <a:endParaRPr/>
          </a:p>
          <a:p>
            <a:pPr marL="285750" lvl="0" indent="-285750" algn="l" rtl="0">
              <a:spcBef>
                <a:spcPts val="1080"/>
              </a:spcBef>
              <a:spcAft>
                <a:spcPts val="0"/>
              </a:spcAft>
              <a:buSzPts val="2760"/>
              <a:buChar char="•"/>
            </a:pPr>
            <a:r>
              <a:rPr lang="en-CA"/>
              <a:t>2  Private Confidential Judge</a:t>
            </a:r>
            <a:endParaRPr/>
          </a:p>
          <a:p>
            <a:pPr marL="285750" lvl="0" indent="-285750" algn="l" rtl="0">
              <a:spcBef>
                <a:spcPts val="1080"/>
              </a:spcBef>
              <a:spcAft>
                <a:spcPts val="0"/>
              </a:spcAft>
              <a:buSzPts val="2760"/>
              <a:buChar char="•"/>
            </a:pPr>
            <a:r>
              <a:rPr lang="en-CA"/>
              <a:t>3  PRO - parties decide process</a:t>
            </a:r>
            <a:endParaRPr/>
          </a:p>
          <a:p>
            <a:pPr marL="285750" lvl="0" indent="-285750" algn="l" rtl="0">
              <a:spcBef>
                <a:spcPts val="1080"/>
              </a:spcBef>
              <a:spcAft>
                <a:spcPts val="0"/>
              </a:spcAft>
              <a:buSzPts val="2760"/>
              <a:buChar char="•"/>
            </a:pPr>
            <a:r>
              <a:rPr lang="en-CA"/>
              <a:t>4  PRO – no dirty laundry</a:t>
            </a:r>
            <a:endParaRPr/>
          </a:p>
          <a:p>
            <a:pPr marL="285750" lvl="0" indent="-285750" algn="l" rtl="0">
              <a:spcBef>
                <a:spcPts val="1080"/>
              </a:spcBef>
              <a:spcAft>
                <a:spcPts val="0"/>
              </a:spcAft>
              <a:buSzPts val="2760"/>
              <a:buChar char="•"/>
            </a:pPr>
            <a:r>
              <a:rPr lang="en-CA"/>
              <a:t>5  CON – could be expensive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CA"/>
              <a:t>3. DIFFERENT BC COURTS</a:t>
            </a:r>
            <a:endParaRPr/>
          </a:p>
        </p:txBody>
      </p:sp>
      <p:sp>
        <p:nvSpPr>
          <p:cNvPr id="236" name="Google Shape;236;p1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CA"/>
              <a:t>a)	Online Tribunals</a:t>
            </a:r>
            <a:endParaRPr/>
          </a:p>
          <a:p>
            <a:pPr marL="285750" lvl="0" indent="-285750" algn="l" rtl="0">
              <a:spcBef>
                <a:spcPts val="1080"/>
              </a:spcBef>
              <a:spcAft>
                <a:spcPts val="0"/>
              </a:spcAft>
              <a:buSzPts val="2760"/>
              <a:buChar char="•"/>
            </a:pPr>
            <a:r>
              <a:rPr lang="en-CA"/>
              <a:t>b)	User-friendly but limited issue Provincial Family Court</a:t>
            </a:r>
            <a:endParaRPr/>
          </a:p>
          <a:p>
            <a:pPr marL="285750" lvl="0" indent="-285750" algn="l" rtl="0">
              <a:spcBef>
                <a:spcPts val="1080"/>
              </a:spcBef>
              <a:spcAft>
                <a:spcPts val="0"/>
              </a:spcAft>
              <a:buSzPts val="2760"/>
              <a:buChar char="•"/>
            </a:pPr>
            <a:r>
              <a:rPr lang="en-CA"/>
              <a:t>c)	All issues but More Formal Supreme Court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CA"/>
              <a:t>3. DIFFERENT BC COURTS</a:t>
            </a:r>
            <a:br>
              <a:rPr lang="en-CA"/>
            </a:br>
            <a:r>
              <a:rPr lang="en-CA"/>
              <a:t>a)	Tribunals for related family law issue(s)</a:t>
            </a:r>
            <a:endParaRPr/>
          </a:p>
        </p:txBody>
      </p:sp>
      <p:sp>
        <p:nvSpPr>
          <p:cNvPr id="242" name="Google Shape;242;p1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CA"/>
              <a:t>1  Civil Resolution Tribunal (“CRT”) BC unique</a:t>
            </a:r>
            <a:endParaRPr/>
          </a:p>
          <a:p>
            <a:pPr marL="285750" lvl="0" indent="-285750" algn="l" rtl="0">
              <a:spcBef>
                <a:spcPts val="1080"/>
              </a:spcBef>
              <a:spcAft>
                <a:spcPts val="0"/>
              </a:spcAft>
              <a:buSzPts val="2760"/>
              <a:buChar char="•"/>
            </a:pPr>
            <a:r>
              <a:rPr lang="en-CA"/>
              <a:t>2  Additional online tribunal inexpensive &amp; convenient</a:t>
            </a:r>
            <a:endParaRPr/>
          </a:p>
          <a:p>
            <a:pPr marL="285750" lvl="0" indent="-285750" algn="l" rtl="0">
              <a:spcBef>
                <a:spcPts val="1080"/>
              </a:spcBef>
              <a:spcAft>
                <a:spcPts val="0"/>
              </a:spcAft>
              <a:buSzPts val="2760"/>
              <a:buChar char="•"/>
            </a:pPr>
            <a:r>
              <a:rPr lang="en-CA"/>
              <a:t>3  Specified Jurisdiction for Decision Types</a:t>
            </a:r>
            <a:endParaRPr/>
          </a:p>
          <a:p>
            <a:pPr marL="285750" lvl="0" indent="-285750" algn="l" rtl="0">
              <a:spcBef>
                <a:spcPts val="1080"/>
              </a:spcBef>
              <a:spcAft>
                <a:spcPts val="0"/>
              </a:spcAft>
              <a:buSzPts val="2760"/>
              <a:buChar char="•"/>
            </a:pPr>
            <a:r>
              <a:rPr lang="en-CA"/>
              <a:t>4  Family disputes can include Revenge Porn</a:t>
            </a:r>
            <a:endParaRPr/>
          </a:p>
          <a:p>
            <a:pPr marL="285750" lvl="0" indent="-285750" algn="l" rtl="0">
              <a:spcBef>
                <a:spcPts val="1080"/>
              </a:spcBef>
              <a:spcAft>
                <a:spcPts val="0"/>
              </a:spcAft>
              <a:buSzPts val="2760"/>
              <a:buChar char="•"/>
            </a:pPr>
            <a:r>
              <a:rPr lang="en-CA"/>
              <a:t>5  Decisions Enforceable by Courts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CA"/>
              <a:t>3. DIFFERENT BC COURTS</a:t>
            </a:r>
            <a:br>
              <a:rPr lang="en-CA"/>
            </a:br>
            <a:r>
              <a:rPr lang="en-CA" sz="3600"/>
              <a:t>b)	User-friendly but limited Provincial Family Court</a:t>
            </a:r>
            <a:endParaRPr/>
          </a:p>
        </p:txBody>
      </p:sp>
      <p:sp>
        <p:nvSpPr>
          <p:cNvPr id="248" name="Google Shape;248;p1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CA"/>
              <a:t>1 User-friendly design for all child and safety issues  </a:t>
            </a:r>
            <a:endParaRPr/>
          </a:p>
          <a:p>
            <a:pPr marL="285750" lvl="0" indent="-285750" algn="l" rtl="0">
              <a:spcBef>
                <a:spcPts val="1080"/>
              </a:spcBef>
              <a:spcAft>
                <a:spcPts val="0"/>
              </a:spcAft>
              <a:buSzPts val="2760"/>
              <a:buChar char="•"/>
            </a:pPr>
            <a:r>
              <a:rPr lang="en-CA"/>
              <a:t>2  Alimony but not divorce nor asset division</a:t>
            </a:r>
            <a:endParaRPr/>
          </a:p>
          <a:p>
            <a:pPr marL="285750" lvl="0" indent="-285750" algn="l" rtl="0">
              <a:spcBef>
                <a:spcPts val="1080"/>
              </a:spcBef>
              <a:spcAft>
                <a:spcPts val="0"/>
              </a:spcAft>
              <a:buSzPts val="2760"/>
              <a:buChar char="•"/>
            </a:pPr>
            <a:r>
              <a:rPr lang="en-CA"/>
              <a:t>3  People not paper focus</a:t>
            </a:r>
            <a:endParaRPr/>
          </a:p>
          <a:p>
            <a:pPr marL="285750" lvl="0" indent="-285750" algn="l" rtl="0">
              <a:spcBef>
                <a:spcPts val="1080"/>
              </a:spcBef>
              <a:spcAft>
                <a:spcPts val="0"/>
              </a:spcAft>
              <a:buSzPts val="2760"/>
              <a:buChar char="•"/>
            </a:pPr>
            <a:r>
              <a:rPr lang="en-CA"/>
              <a:t>4  Free Justice Counselors</a:t>
            </a:r>
            <a:endParaRPr/>
          </a:p>
          <a:p>
            <a:pPr marL="285750" lvl="0" indent="-285750" algn="l" rtl="0">
              <a:spcBef>
                <a:spcPts val="1080"/>
              </a:spcBef>
              <a:spcAft>
                <a:spcPts val="0"/>
              </a:spcAft>
              <a:buSzPts val="2760"/>
              <a:buChar char="•"/>
            </a:pPr>
            <a:r>
              <a:rPr lang="en-CA"/>
              <a:t>5  Ignorance no excuse = Need ILA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CA"/>
              <a:t>3. DIFFERENT BC COURTS</a:t>
            </a:r>
            <a:br>
              <a:rPr lang="en-CA"/>
            </a:br>
            <a:r>
              <a:rPr lang="en-CA"/>
              <a:t>c)	All issues but More Formal Supreme Court</a:t>
            </a:r>
            <a:endParaRPr/>
          </a:p>
        </p:txBody>
      </p:sp>
      <p:sp>
        <p:nvSpPr>
          <p:cNvPr id="254" name="Google Shape;254;p1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CA"/>
              <a:t>1  Traditional with full equitable authority</a:t>
            </a:r>
            <a:endParaRPr/>
          </a:p>
          <a:p>
            <a:pPr marL="285750" lvl="0" indent="-285750" algn="l" rtl="0">
              <a:spcBef>
                <a:spcPts val="1080"/>
              </a:spcBef>
              <a:spcAft>
                <a:spcPts val="0"/>
              </a:spcAft>
              <a:buSzPts val="2760"/>
              <a:buChar char="•"/>
            </a:pPr>
            <a:r>
              <a:rPr lang="en-CA"/>
              <a:t>2  Jurisdiction to decide all family law issues and more</a:t>
            </a:r>
            <a:endParaRPr/>
          </a:p>
          <a:p>
            <a:pPr marL="285750" lvl="0" indent="-285750" algn="l" rtl="0">
              <a:spcBef>
                <a:spcPts val="1080"/>
              </a:spcBef>
              <a:spcAft>
                <a:spcPts val="0"/>
              </a:spcAft>
              <a:buSzPts val="2760"/>
              <a:buChar char="•"/>
            </a:pPr>
            <a:r>
              <a:rPr lang="en-CA"/>
              <a:t>3  Paper not People focus</a:t>
            </a:r>
            <a:endParaRPr/>
          </a:p>
          <a:p>
            <a:pPr marL="285750" lvl="0" indent="-285750" algn="l" rtl="0">
              <a:spcBef>
                <a:spcPts val="1080"/>
              </a:spcBef>
              <a:spcAft>
                <a:spcPts val="0"/>
              </a:spcAft>
              <a:buSzPts val="2760"/>
              <a:buChar char="•"/>
            </a:pPr>
            <a:r>
              <a:rPr lang="en-CA"/>
              <a:t>4  Discovery and all technical legal arguments</a:t>
            </a:r>
            <a:endParaRPr/>
          </a:p>
          <a:p>
            <a:pPr marL="285750" lvl="0" indent="-285750" algn="l" rtl="0">
              <a:spcBef>
                <a:spcPts val="1080"/>
              </a:spcBef>
              <a:spcAft>
                <a:spcPts val="0"/>
              </a:spcAft>
              <a:buSzPts val="2760"/>
              <a:buChar char="•"/>
            </a:pPr>
            <a:r>
              <a:rPr lang="en-CA"/>
              <a:t>5  Longer time and higher costs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CA"/>
              <a:t>KEY TAKEAWAYS</a:t>
            </a:r>
            <a:endParaRPr/>
          </a:p>
        </p:txBody>
      </p:sp>
      <p:sp>
        <p:nvSpPr>
          <p:cNvPr id="260" name="Google Shape;260;p1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CA"/>
              <a:t>1  Facts Before Feelings = Emotions Cost Money</a:t>
            </a:r>
            <a:endParaRPr/>
          </a:p>
          <a:p>
            <a:pPr marL="285750" lvl="0" indent="-285750" algn="l" rtl="0">
              <a:spcBef>
                <a:spcPts val="1080"/>
              </a:spcBef>
              <a:spcAft>
                <a:spcPts val="0"/>
              </a:spcAft>
              <a:buSzPts val="2760"/>
              <a:buChar char="•"/>
            </a:pPr>
            <a:r>
              <a:rPr lang="en-CA"/>
              <a:t>2  Proactive Counselling = Avoid Consequences</a:t>
            </a:r>
            <a:endParaRPr/>
          </a:p>
          <a:p>
            <a:pPr marL="285750" lvl="0" indent="-285750" algn="l" rtl="0">
              <a:spcBef>
                <a:spcPts val="1080"/>
              </a:spcBef>
              <a:spcAft>
                <a:spcPts val="0"/>
              </a:spcAft>
              <a:buSzPts val="2760"/>
              <a:buChar char="•"/>
            </a:pPr>
            <a:r>
              <a:rPr lang="en-CA"/>
              <a:t>3  Knowledge is Power = get ILA often</a:t>
            </a:r>
            <a:endParaRPr/>
          </a:p>
          <a:p>
            <a:pPr marL="285750" lvl="0" indent="-285750" algn="l" rtl="0">
              <a:spcBef>
                <a:spcPts val="1080"/>
              </a:spcBef>
              <a:spcAft>
                <a:spcPts val="0"/>
              </a:spcAft>
              <a:buSzPts val="2760"/>
              <a:buChar char="•"/>
            </a:pPr>
            <a:r>
              <a:rPr lang="en-CA"/>
              <a:t>4  Be Patient = Think Long Term</a:t>
            </a:r>
            <a:endParaRPr/>
          </a:p>
          <a:p>
            <a:pPr marL="285750" lvl="0" indent="-285750" algn="l" rtl="0">
              <a:spcBef>
                <a:spcPts val="1080"/>
              </a:spcBef>
              <a:spcAft>
                <a:spcPts val="0"/>
              </a:spcAft>
              <a:buSzPts val="2760"/>
              <a:buChar char="•"/>
            </a:pPr>
            <a:r>
              <a:rPr lang="en-CA"/>
              <a:t>5  DIY = fool for a lawyer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CA"/>
              <a:t>NEXT WEBINAR</a:t>
            </a:r>
            <a:endParaRPr/>
          </a:p>
        </p:txBody>
      </p:sp>
      <p:sp>
        <p:nvSpPr>
          <p:cNvPr id="266" name="Google Shape;266;p1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ctr" rtl="0">
              <a:spcBef>
                <a:spcPts val="0"/>
              </a:spcBef>
              <a:spcAft>
                <a:spcPts val="0"/>
              </a:spcAft>
              <a:buSzPts val="2760"/>
              <a:buNone/>
            </a:pPr>
            <a:endParaRPr/>
          </a:p>
          <a:p>
            <a:pPr marL="0" lvl="0" indent="0" algn="ctr" rtl="0">
              <a:spcBef>
                <a:spcPts val="1080"/>
              </a:spcBef>
              <a:spcAft>
                <a:spcPts val="0"/>
              </a:spcAft>
              <a:buSzPts val="2760"/>
              <a:buNone/>
            </a:pPr>
            <a:r>
              <a:rPr lang="en-CA"/>
              <a:t>DATE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CA"/>
              <a:t>JOIN OUR SOCIALS: CCMF</a:t>
            </a:r>
            <a:endParaRPr/>
          </a:p>
        </p:txBody>
      </p:sp>
      <p:sp>
        <p:nvSpPr>
          <p:cNvPr id="272" name="Google Shape;272;p1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None/>
            </a:pPr>
            <a:endParaRPr sz="3200" b="1" i="0">
              <a:solidFill>
                <a:schemeClr val="dk1"/>
              </a:solidFill>
            </a:endParaRPr>
          </a:p>
          <a:p>
            <a:pPr marL="285750" lvl="0" indent="-285750" algn="ctr" rtl="0">
              <a:spcBef>
                <a:spcPts val="1240"/>
              </a:spcBef>
              <a:spcAft>
                <a:spcPts val="0"/>
              </a:spcAft>
              <a:buSzPts val="3680"/>
              <a:buNone/>
            </a:pPr>
            <a:r>
              <a:rPr lang="en-CA" sz="3200" b="1" i="0">
                <a:solidFill>
                  <a:schemeClr val="dk1"/>
                </a:solidFill>
              </a:rPr>
              <a:t>Facebook Page: </a:t>
            </a:r>
            <a:endParaRPr sz="3200" b="1" i="0">
              <a:solidFill>
                <a:schemeClr val="dk1"/>
              </a:solidFill>
            </a:endParaRPr>
          </a:p>
          <a:p>
            <a:pPr marL="285750" lvl="0" indent="-285750" algn="ctr" rtl="0">
              <a:spcBef>
                <a:spcPts val="1240"/>
              </a:spcBef>
              <a:spcAft>
                <a:spcPts val="0"/>
              </a:spcAft>
              <a:buSzPts val="3680"/>
              <a:buNone/>
            </a:pPr>
            <a:r>
              <a:rPr lang="en-CA" sz="3200">
                <a:solidFill>
                  <a:schemeClr val="dk1"/>
                </a:solidFill>
              </a:rPr>
              <a:t>https://www.facebook.com/menandfamilies</a:t>
            </a:r>
            <a:endParaRPr sz="3200">
              <a:solidFill>
                <a:schemeClr val="dk1"/>
              </a:solidFill>
            </a:endParaRPr>
          </a:p>
          <a:p>
            <a:pPr marL="285750" lvl="0" indent="-285750" algn="ctr" rtl="0">
              <a:spcBef>
                <a:spcPts val="1240"/>
              </a:spcBef>
              <a:spcAft>
                <a:spcPts val="0"/>
              </a:spcAft>
              <a:buSzPts val="3680"/>
              <a:buNone/>
            </a:pPr>
            <a:r>
              <a:rPr lang="en-CA" sz="3200" b="1" i="0">
                <a:solidFill>
                  <a:schemeClr val="dk1"/>
                </a:solidFill>
              </a:rPr>
              <a:t>CCMF Programs: </a:t>
            </a:r>
            <a:endParaRPr sz="3200" b="1">
              <a:solidFill>
                <a:schemeClr val="dk1"/>
              </a:solidFill>
            </a:endParaRPr>
          </a:p>
          <a:p>
            <a:pPr marL="285750" lvl="0" indent="-285750" algn="ctr" rtl="0">
              <a:spcBef>
                <a:spcPts val="1240"/>
              </a:spcBef>
              <a:spcAft>
                <a:spcPts val="0"/>
              </a:spcAft>
              <a:buSzPts val="3680"/>
              <a:buNone/>
            </a:pPr>
            <a:r>
              <a:rPr lang="en-CA" sz="3200">
                <a:solidFill>
                  <a:schemeClr val="dk1"/>
                </a:solidFill>
              </a:rPr>
              <a:t>https://menandfamilies.org/ccmfbc/</a:t>
            </a:r>
            <a:endParaRPr sz="3200">
              <a:solidFill>
                <a:schemeClr val="dk1"/>
              </a:solidFill>
            </a:endParaRPr>
          </a:p>
          <a:p>
            <a:pPr marL="0" lvl="0" indent="0" algn="l" rtl="0">
              <a:spcBef>
                <a:spcPts val="1080"/>
              </a:spcBef>
              <a:spcAft>
                <a:spcPts val="0"/>
              </a:spcAft>
              <a:buSzPts val="276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5400"/>
              <a:buFont typeface="Garamond"/>
              <a:buNone/>
            </a:pPr>
            <a:r>
              <a:rPr lang="en-CA"/>
              <a:t>SOLVING DISPUTES</a:t>
            </a:r>
            <a:endParaRPr/>
          </a:p>
        </p:txBody>
      </p:sp>
      <p:sp>
        <p:nvSpPr>
          <p:cNvPr id="166" name="Google Shape;166;p2"/>
          <p:cNvSpPr txBox="1">
            <a:spLocks noGrp="1"/>
          </p:cNvSpPr>
          <p:nvPr>
            <p:ph type="subTitle" idx="1"/>
          </p:nvPr>
        </p:nvSpPr>
        <p:spPr>
          <a:xfrm>
            <a:off x="2692398" y="3657596"/>
            <a:ext cx="6815669" cy="1593133"/>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spcBef>
                <a:spcPts val="0"/>
              </a:spcBef>
              <a:spcAft>
                <a:spcPts val="0"/>
              </a:spcAft>
              <a:buSzPct val="115000"/>
              <a:buNone/>
            </a:pPr>
            <a:r>
              <a:rPr lang="en-CA" sz="2600" b="1"/>
              <a:t>Struggling with PARENTING Disputes?</a:t>
            </a:r>
            <a:br>
              <a:rPr lang="en-CA"/>
            </a:br>
            <a:br>
              <a:rPr lang="en-CA"/>
            </a:br>
            <a:r>
              <a:rPr lang="en-CA"/>
              <a:t>Discover practical solutions in our free webinar series.</a:t>
            </a:r>
            <a:br>
              <a:rPr lang="en-CA"/>
            </a:br>
            <a:r>
              <a:rPr lang="en-CA"/>
              <a:t>Get free expert insights and resources at:</a:t>
            </a:r>
            <a:br>
              <a:rPr lang="en-CA"/>
            </a:br>
            <a:r>
              <a:rPr lang="en-CA" sz="2800" b="1"/>
              <a:t>SeaToSkyLaw.CA</a:t>
            </a:r>
            <a:endParaRPr b="1" u="sng"/>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CA"/>
              <a:t>JOIN OUR SOCIALS: </a:t>
            </a:r>
            <a:r>
              <a:rPr lang="en-CA" sz="4400" b="1" u="sng">
                <a:solidFill>
                  <a:schemeClr val="hlink"/>
                </a:solidFill>
                <a:hlinkClick r:id="rId3"/>
              </a:rPr>
              <a:t>SeaToSkyLaw</a:t>
            </a:r>
            <a:endParaRPr/>
          </a:p>
        </p:txBody>
      </p:sp>
      <p:sp>
        <p:nvSpPr>
          <p:cNvPr id="278" name="Google Shape;278;p2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lgn="l" rtl="0">
              <a:spcBef>
                <a:spcPts val="0"/>
              </a:spcBef>
              <a:spcAft>
                <a:spcPts val="0"/>
              </a:spcAft>
              <a:buSzPct val="115000"/>
              <a:buNone/>
            </a:pPr>
            <a:r>
              <a:rPr lang="en-CA" sz="3200" b="1">
                <a:solidFill>
                  <a:schemeClr val="dk1"/>
                </a:solidFill>
              </a:rPr>
              <a:t>  </a:t>
            </a:r>
            <a:r>
              <a:rPr lang="en-CA" sz="3200" b="1" i="0">
                <a:solidFill>
                  <a:schemeClr val="dk1"/>
                </a:solidFill>
              </a:rPr>
              <a:t>For 24/7 HELP talk to our A I assistant by phone, text and Email = (236) 239-1581 seatoskylawcanhelp@thevirtualgurus.ai </a:t>
            </a:r>
            <a:endParaRPr sz="3200" b="1" i="0">
              <a:solidFill>
                <a:schemeClr val="dk1"/>
              </a:solidFill>
            </a:endParaRPr>
          </a:p>
          <a:p>
            <a:pPr marL="285750" lvl="0" indent="-285750" algn="ctr" rtl="0">
              <a:spcBef>
                <a:spcPts val="1144"/>
              </a:spcBef>
              <a:spcAft>
                <a:spcPts val="0"/>
              </a:spcAft>
              <a:buSzPct val="115000"/>
              <a:buNone/>
            </a:pPr>
            <a:endParaRPr sz="3200" b="1" i="0">
              <a:solidFill>
                <a:schemeClr val="dk1"/>
              </a:solidFill>
            </a:endParaRPr>
          </a:p>
          <a:p>
            <a:pPr marL="285750" lvl="0" indent="-285750" algn="ctr" rtl="0">
              <a:spcBef>
                <a:spcPts val="1144"/>
              </a:spcBef>
              <a:spcAft>
                <a:spcPts val="0"/>
              </a:spcAft>
              <a:buSzPct val="115000"/>
              <a:buNone/>
            </a:pPr>
            <a:r>
              <a:rPr lang="en-CA" sz="3200" b="1" i="0">
                <a:solidFill>
                  <a:schemeClr val="dk1"/>
                </a:solidFill>
              </a:rPr>
              <a:t>Facebook :  https://www.facebook.com/seatoskylaw.ca/</a:t>
            </a:r>
            <a:endParaRPr sz="3200">
              <a:solidFill>
                <a:schemeClr val="dk1"/>
              </a:solidFill>
            </a:endParaRPr>
          </a:p>
          <a:p>
            <a:pPr marL="285750" lvl="0" indent="-285750" algn="ctr" rtl="0">
              <a:spcBef>
                <a:spcPts val="1144"/>
              </a:spcBef>
              <a:spcAft>
                <a:spcPts val="0"/>
              </a:spcAft>
              <a:buSzPct val="115000"/>
              <a:buNone/>
            </a:pPr>
            <a:r>
              <a:rPr lang="en-CA" sz="3200" b="1" i="0">
                <a:solidFill>
                  <a:schemeClr val="dk1"/>
                </a:solidFill>
              </a:rPr>
              <a:t>YouTube: https://www.youtube.com/@seatoskylaw9252</a:t>
            </a:r>
            <a:endParaRPr sz="3200" b="1">
              <a:solidFill>
                <a:schemeClr val="dk1"/>
              </a:solidFill>
            </a:endParaRPr>
          </a:p>
          <a:p>
            <a:pPr marL="285750" lvl="0" indent="-285750" algn="ctr" rtl="0">
              <a:spcBef>
                <a:spcPts val="1144"/>
              </a:spcBef>
              <a:spcAft>
                <a:spcPts val="0"/>
              </a:spcAft>
              <a:buSzPct val="115000"/>
              <a:buNone/>
            </a:pPr>
            <a:r>
              <a:rPr lang="en-CA" sz="3200" b="1" i="0">
                <a:solidFill>
                  <a:schemeClr val="dk1"/>
                </a:solidFill>
              </a:rPr>
              <a:t>Website: </a:t>
            </a:r>
            <a:r>
              <a:rPr lang="en-CA" sz="3200" b="1"/>
              <a:t>SeaToSkyLaw.CA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CA"/>
              <a:t>Q and A</a:t>
            </a:r>
            <a:endParaRPr/>
          </a:p>
        </p:txBody>
      </p:sp>
      <p:sp>
        <p:nvSpPr>
          <p:cNvPr id="284" name="Google Shape;284;p2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ctr" rtl="0">
              <a:lnSpc>
                <a:spcPct val="131250"/>
              </a:lnSpc>
              <a:spcBef>
                <a:spcPts val="0"/>
              </a:spcBef>
              <a:spcAft>
                <a:spcPts val="0"/>
              </a:spcAft>
              <a:buSzPts val="4140"/>
              <a:buNone/>
            </a:pPr>
            <a:endParaRPr sz="3600" b="1" i="0">
              <a:solidFill>
                <a:schemeClr val="dk1"/>
              </a:solidFill>
              <a:latin typeface="Arial"/>
              <a:ea typeface="Arial"/>
              <a:cs typeface="Arial"/>
              <a:sym typeface="Arial"/>
            </a:endParaRPr>
          </a:p>
          <a:p>
            <a:pPr marL="285750" lvl="0" indent="-285750" algn="ctr" rtl="0">
              <a:lnSpc>
                <a:spcPct val="131250"/>
              </a:lnSpc>
              <a:spcBef>
                <a:spcPts val="1320"/>
              </a:spcBef>
              <a:spcAft>
                <a:spcPts val="0"/>
              </a:spcAft>
              <a:buSzPts val="4140"/>
              <a:buNone/>
            </a:pPr>
            <a:r>
              <a:rPr lang="en-CA" sz="3600" b="1" i="0">
                <a:solidFill>
                  <a:schemeClr val="dk1"/>
                </a:solidFill>
                <a:latin typeface="Arial"/>
                <a:ea typeface="Arial"/>
                <a:cs typeface="Arial"/>
                <a:sym typeface="Arial"/>
              </a:rPr>
              <a:t>It’s Your Turn!</a:t>
            </a:r>
            <a:endParaRPr sz="3600" b="1">
              <a:solidFill>
                <a:schemeClr val="dk1"/>
              </a:solidFill>
              <a:latin typeface="Arial"/>
              <a:ea typeface="Arial"/>
              <a:cs typeface="Arial"/>
              <a:sym typeface="Arial"/>
            </a:endParaRPr>
          </a:p>
          <a:p>
            <a:pPr marL="285750" lvl="0" indent="-285750" algn="ctr" rtl="0">
              <a:lnSpc>
                <a:spcPct val="97916"/>
              </a:lnSpc>
              <a:spcBef>
                <a:spcPts val="1320"/>
              </a:spcBef>
              <a:spcAft>
                <a:spcPts val="0"/>
              </a:spcAft>
              <a:buSzPts val="4140"/>
              <a:buNone/>
            </a:pPr>
            <a:r>
              <a:rPr lang="en-CA" sz="3600" b="1" i="0">
                <a:solidFill>
                  <a:schemeClr val="dk1"/>
                </a:solidFill>
                <a:latin typeface="Arial"/>
                <a:ea typeface="Arial"/>
                <a:cs typeface="Arial"/>
                <a:sym typeface="Arial"/>
              </a:rPr>
              <a:t>Feel free to ask questions and get answers</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3"/>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72" name="Google Shape;172;p3"/>
          <p:cNvSpPr/>
          <p:nvPr/>
        </p:nvSpPr>
        <p:spPr>
          <a:xfrm>
            <a:off x="474663" y="469900"/>
            <a:ext cx="3695002" cy="5918200"/>
          </a:xfrm>
          <a:prstGeom prst="rect">
            <a:avLst/>
          </a:prstGeom>
          <a:solidFill>
            <a:srgbClr val="36363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73" name="Google Shape;173;p3"/>
          <p:cNvSpPr/>
          <p:nvPr/>
        </p:nvSpPr>
        <p:spPr>
          <a:xfrm>
            <a:off x="639668" y="635508"/>
            <a:ext cx="3364992" cy="5586984"/>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aramond"/>
              <a:ea typeface="Garamond"/>
              <a:cs typeface="Garamond"/>
              <a:sym typeface="Garamond"/>
            </a:endParaRPr>
          </a:p>
        </p:txBody>
      </p:sp>
      <p:sp>
        <p:nvSpPr>
          <p:cNvPr id="174" name="Google Shape;174;p3"/>
          <p:cNvSpPr txBox="1">
            <a:spLocks noGrp="1"/>
          </p:cNvSpPr>
          <p:nvPr>
            <p:ph type="title"/>
          </p:nvPr>
        </p:nvSpPr>
        <p:spPr>
          <a:xfrm>
            <a:off x="639667" y="954756"/>
            <a:ext cx="3364991" cy="494600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4400"/>
              <a:buFont typeface="Garamond"/>
              <a:buNone/>
            </a:pPr>
            <a:r>
              <a:rPr lang="en-CA" b="1">
                <a:solidFill>
                  <a:srgbClr val="FFFFFF"/>
                </a:solidFill>
              </a:rPr>
              <a:t>CAVEAT</a:t>
            </a:r>
            <a:br>
              <a:rPr lang="en-CA">
                <a:solidFill>
                  <a:srgbClr val="FFFFFF"/>
                </a:solidFill>
              </a:rPr>
            </a:br>
            <a:br>
              <a:rPr lang="en-CA">
                <a:solidFill>
                  <a:srgbClr val="FFFFFF"/>
                </a:solidFill>
              </a:rPr>
            </a:br>
            <a:r>
              <a:rPr lang="en-CA">
                <a:solidFill>
                  <a:srgbClr val="FFFFFF"/>
                </a:solidFill>
              </a:rPr>
              <a:t>INFO IS </a:t>
            </a:r>
            <a:r>
              <a:rPr lang="en-CA" b="1">
                <a:solidFill>
                  <a:srgbClr val="FFFFFF"/>
                </a:solidFill>
              </a:rPr>
              <a:t>NOT </a:t>
            </a:r>
            <a:r>
              <a:rPr lang="en-CA">
                <a:solidFill>
                  <a:srgbClr val="FFFFFF"/>
                </a:solidFill>
              </a:rPr>
              <a:t>ADVICE</a:t>
            </a:r>
            <a:endParaRPr/>
          </a:p>
        </p:txBody>
      </p:sp>
      <p:sp>
        <p:nvSpPr>
          <p:cNvPr id="175" name="Google Shape;175;p3"/>
          <p:cNvSpPr/>
          <p:nvPr/>
        </p:nvSpPr>
        <p:spPr>
          <a:xfrm>
            <a:off x="4654296" y="0"/>
            <a:ext cx="7537704" cy="6858000"/>
          </a:xfrm>
          <a:prstGeom prst="rect">
            <a:avLst/>
          </a:prstGeom>
          <a:gradFill>
            <a:gsLst>
              <a:gs pos="0">
                <a:schemeClr val="lt1"/>
              </a:gs>
              <a:gs pos="30000">
                <a:schemeClr val="lt1"/>
              </a:gs>
              <a:gs pos="61000">
                <a:srgbClr val="F7F7F7"/>
              </a:gs>
              <a:gs pos="97000">
                <a:srgbClr val="E4E4E4"/>
              </a:gs>
              <a:gs pos="100000">
                <a:srgbClr val="E4E4E4"/>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76" name="Google Shape;176;p3"/>
          <p:cNvSpPr txBox="1">
            <a:spLocks noGrp="1"/>
          </p:cNvSpPr>
          <p:nvPr>
            <p:ph type="body" idx="1"/>
          </p:nvPr>
        </p:nvSpPr>
        <p:spPr>
          <a:xfrm>
            <a:off x="5140934" y="469900"/>
            <a:ext cx="5953630" cy="5405968"/>
          </a:xfrm>
          <a:prstGeom prst="rect">
            <a:avLst/>
          </a:prstGeom>
          <a:noFill/>
          <a:ln>
            <a:noFill/>
          </a:ln>
        </p:spPr>
        <p:txBody>
          <a:bodyPr spcFirstLastPara="1" wrap="square" lIns="91425" tIns="45700" rIns="91425" bIns="45700" anchor="ctr" anchorCtr="0">
            <a:normAutofit lnSpcReduction="10000"/>
          </a:bodyPr>
          <a:lstStyle/>
          <a:p>
            <a:pPr marL="285750" lvl="0" indent="-285750" algn="l" rtl="0">
              <a:spcBef>
                <a:spcPts val="0"/>
              </a:spcBef>
              <a:spcAft>
                <a:spcPts val="0"/>
              </a:spcAft>
              <a:buSzPts val="2760"/>
              <a:buChar char="•"/>
            </a:pPr>
            <a:r>
              <a:rPr lang="en-CA" b="1"/>
              <a:t>Information is NOT legal advice.  </a:t>
            </a:r>
            <a:br>
              <a:rPr lang="en-CA" b="1"/>
            </a:br>
            <a:r>
              <a:rPr lang="en-CA"/>
              <a:t>You should NOT make tax nor investment decisions based on what you heard in the bar or read online so do not make decisions about your family law disputes based on just info.</a:t>
            </a:r>
            <a:br>
              <a:rPr lang="en-CA"/>
            </a:br>
            <a:endParaRPr/>
          </a:p>
          <a:p>
            <a:pPr marL="285750" lvl="0" indent="-285750" algn="l" rtl="0">
              <a:spcBef>
                <a:spcPts val="1080"/>
              </a:spcBef>
              <a:spcAft>
                <a:spcPts val="0"/>
              </a:spcAft>
              <a:buSzPts val="2760"/>
              <a:buChar char="•"/>
            </a:pPr>
            <a:r>
              <a:rPr lang="en-CA" b="1"/>
              <a:t>Independent Legal Advice</a:t>
            </a:r>
            <a:r>
              <a:rPr lang="en-CA"/>
              <a:t> (ILA) is confidential advice from your own lawyer after they have learned all your relevant facts</a:t>
            </a:r>
            <a:br>
              <a:rPr lang="en-CA"/>
            </a:br>
            <a:endParaRPr/>
          </a:p>
          <a:p>
            <a:pPr marL="285750" lvl="0" indent="-285750" algn="l" rtl="0">
              <a:spcBef>
                <a:spcPts val="1080"/>
              </a:spcBef>
              <a:spcAft>
                <a:spcPts val="0"/>
              </a:spcAft>
              <a:buSzPts val="2760"/>
              <a:buChar char="•"/>
            </a:pPr>
            <a:r>
              <a:rPr lang="en-CA"/>
              <a:t>NOTE – the advice from your partner’s lawyer is not ILA </a:t>
            </a:r>
            <a:br>
              <a:rPr lang="en-CA"/>
            </a:br>
            <a:r>
              <a:rPr lang="en-CA"/>
              <a:t>You need </a:t>
            </a:r>
            <a:r>
              <a:rPr lang="en-CA" b="1"/>
              <a:t>your own lawyer </a:t>
            </a:r>
            <a:r>
              <a:rPr lang="en-CA"/>
              <a:t>to learn the consequences of your choices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CA"/>
              <a:t>Solving PARENTING Disputes</a:t>
            </a:r>
            <a:br>
              <a:rPr lang="en-CA"/>
            </a:br>
            <a:r>
              <a:rPr lang="en-CA"/>
              <a:t> – What are My Choices</a:t>
            </a:r>
            <a:endParaRPr/>
          </a:p>
        </p:txBody>
      </p:sp>
      <p:sp>
        <p:nvSpPr>
          <p:cNvPr id="182" name="Google Shape;182;p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760"/>
              <a:buNone/>
            </a:pPr>
            <a:r>
              <a:rPr lang="en-CA"/>
              <a:t>You will learn three methods to solve your disputes</a:t>
            </a:r>
            <a:endParaRPr/>
          </a:p>
          <a:p>
            <a:pPr marL="285750" lvl="0" indent="-285750" algn="l" rtl="0">
              <a:spcBef>
                <a:spcPts val="1080"/>
              </a:spcBef>
              <a:spcAft>
                <a:spcPts val="0"/>
              </a:spcAft>
              <a:buSzPts val="2760"/>
              <a:buChar char="•"/>
            </a:pPr>
            <a:r>
              <a:rPr lang="en-CA"/>
              <a:t>1. Counselling</a:t>
            </a:r>
            <a:endParaRPr/>
          </a:p>
          <a:p>
            <a:pPr marL="285750" lvl="0" indent="-285750" algn="l" rtl="0">
              <a:spcBef>
                <a:spcPts val="1080"/>
              </a:spcBef>
              <a:spcAft>
                <a:spcPts val="0"/>
              </a:spcAft>
              <a:buSzPts val="2760"/>
              <a:buChar char="•"/>
            </a:pPr>
            <a:r>
              <a:rPr lang="en-CA"/>
              <a:t>2. ADR</a:t>
            </a:r>
            <a:endParaRPr/>
          </a:p>
          <a:p>
            <a:pPr marL="285750" lvl="0" indent="-285750" algn="l" rtl="0">
              <a:spcBef>
                <a:spcPts val="1080"/>
              </a:spcBef>
              <a:spcAft>
                <a:spcPts val="0"/>
              </a:spcAft>
              <a:buSzPts val="2760"/>
              <a:buChar char="•"/>
            </a:pPr>
            <a:r>
              <a:rPr lang="en-CA"/>
              <a:t>3. Different BC Courts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CA"/>
              <a:t>1</a:t>
            </a:r>
            <a:r>
              <a:rPr lang="en-CA" b="1"/>
              <a:t>. COUNSELLING = E.A.R</a:t>
            </a:r>
            <a:endParaRPr/>
          </a:p>
        </p:txBody>
      </p:sp>
      <p:sp>
        <p:nvSpPr>
          <p:cNvPr id="188" name="Google Shape;188;p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760"/>
              <a:buNone/>
            </a:pPr>
            <a:r>
              <a:rPr lang="en-CA"/>
              <a:t>a) 	Establish a process to achieve agreement</a:t>
            </a:r>
            <a:endParaRPr/>
          </a:p>
          <a:p>
            <a:pPr marL="0" lvl="0" indent="0" algn="l" rtl="0">
              <a:spcBef>
                <a:spcPts val="1080"/>
              </a:spcBef>
              <a:spcAft>
                <a:spcPts val="0"/>
              </a:spcAft>
              <a:buSzPts val="2760"/>
              <a:buNone/>
            </a:pPr>
            <a:r>
              <a:rPr lang="en-CA"/>
              <a:t>b)	Avoid legal problems</a:t>
            </a:r>
            <a:endParaRPr/>
          </a:p>
          <a:p>
            <a:pPr marL="0" lvl="0" indent="0" algn="l" rtl="0">
              <a:spcBef>
                <a:spcPts val="1080"/>
              </a:spcBef>
              <a:spcAft>
                <a:spcPts val="0"/>
              </a:spcAft>
              <a:buSzPts val="2760"/>
              <a:buNone/>
            </a:pPr>
            <a:r>
              <a:rPr lang="en-CA"/>
              <a:t>c)	Reduce Stress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CA"/>
              <a:t>COUNSELLING = E.A.R</a:t>
            </a:r>
            <a:br>
              <a:rPr lang="en-CA"/>
            </a:br>
            <a:r>
              <a:rPr lang="en-CA"/>
              <a:t>a) Establish a process to achieve agreement</a:t>
            </a:r>
            <a:br>
              <a:rPr lang="en-CA"/>
            </a:br>
            <a:endParaRPr/>
          </a:p>
        </p:txBody>
      </p:sp>
      <p:sp>
        <p:nvSpPr>
          <p:cNvPr id="194" name="Google Shape;194;p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CA"/>
              <a:t>1  Save money by reducing emotions</a:t>
            </a:r>
            <a:endParaRPr/>
          </a:p>
          <a:p>
            <a:pPr marL="285750" lvl="0" indent="-285750" algn="l" rtl="0">
              <a:spcBef>
                <a:spcPts val="1080"/>
              </a:spcBef>
              <a:spcAft>
                <a:spcPts val="0"/>
              </a:spcAft>
              <a:buSzPts val="2760"/>
              <a:buChar char="•"/>
            </a:pPr>
            <a:r>
              <a:rPr lang="en-CA"/>
              <a:t>2  Know path forward by working backwards</a:t>
            </a:r>
            <a:endParaRPr/>
          </a:p>
          <a:p>
            <a:pPr marL="285750" lvl="0" indent="-285750" algn="l" rtl="0">
              <a:spcBef>
                <a:spcPts val="1080"/>
              </a:spcBef>
              <a:spcAft>
                <a:spcPts val="0"/>
              </a:spcAft>
              <a:buSzPts val="2760"/>
              <a:buChar char="•"/>
            </a:pPr>
            <a:r>
              <a:rPr lang="en-CA"/>
              <a:t>3  Confirm facts before feelings</a:t>
            </a:r>
            <a:endParaRPr/>
          </a:p>
          <a:p>
            <a:pPr marL="285750" lvl="0" indent="-285750" algn="l" rtl="0">
              <a:spcBef>
                <a:spcPts val="1080"/>
              </a:spcBef>
              <a:spcAft>
                <a:spcPts val="0"/>
              </a:spcAft>
              <a:buSzPts val="2760"/>
              <a:buChar char="•"/>
            </a:pPr>
            <a:r>
              <a:rPr lang="en-CA"/>
              <a:t>4  Foundation of Agreement is Facts</a:t>
            </a:r>
            <a:endParaRPr/>
          </a:p>
          <a:p>
            <a:pPr marL="285750" lvl="0" indent="-285750" algn="l" rtl="0">
              <a:spcBef>
                <a:spcPts val="1080"/>
              </a:spcBef>
              <a:spcAft>
                <a:spcPts val="0"/>
              </a:spcAft>
              <a:buSzPts val="2760"/>
              <a:buChar char="•"/>
            </a:pPr>
            <a:r>
              <a:rPr lang="en-CA"/>
              <a:t>5  Be Heard by Listening First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CA"/>
              <a:t>COUNSELING = E.A.R</a:t>
            </a:r>
            <a:br>
              <a:rPr lang="en-CA"/>
            </a:br>
            <a:r>
              <a:rPr lang="en-CA"/>
              <a:t>b)	Avoid legal problems</a:t>
            </a:r>
            <a:br>
              <a:rPr lang="en-CA"/>
            </a:br>
            <a:endParaRPr/>
          </a:p>
        </p:txBody>
      </p:sp>
      <p:sp>
        <p:nvSpPr>
          <p:cNvPr id="200" name="Google Shape;200;p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CA"/>
              <a:t>1  Legal priority is child safety</a:t>
            </a:r>
            <a:endParaRPr/>
          </a:p>
          <a:p>
            <a:pPr marL="285750" lvl="0" indent="-285750" algn="l" rtl="0">
              <a:spcBef>
                <a:spcPts val="1080"/>
              </a:spcBef>
              <a:spcAft>
                <a:spcPts val="0"/>
              </a:spcAft>
              <a:buSzPts val="2760"/>
              <a:buChar char="•"/>
            </a:pPr>
            <a:r>
              <a:rPr lang="en-CA"/>
              <a:t>2  BC Family Violence Definition Open</a:t>
            </a:r>
            <a:endParaRPr/>
          </a:p>
          <a:p>
            <a:pPr marL="285750" lvl="0" indent="-285750" algn="l" rtl="0">
              <a:spcBef>
                <a:spcPts val="1080"/>
              </a:spcBef>
              <a:spcAft>
                <a:spcPts val="0"/>
              </a:spcAft>
              <a:buSzPts val="2760"/>
              <a:buChar char="•"/>
            </a:pPr>
            <a:r>
              <a:rPr lang="en-CA"/>
              <a:t>3  Avoid escalation of consequences</a:t>
            </a:r>
            <a:endParaRPr/>
          </a:p>
          <a:p>
            <a:pPr marL="285750" lvl="0" indent="-285750" algn="l" rtl="0">
              <a:spcBef>
                <a:spcPts val="1080"/>
              </a:spcBef>
              <a:spcAft>
                <a:spcPts val="0"/>
              </a:spcAft>
              <a:buSzPts val="2760"/>
              <a:buChar char="•"/>
            </a:pPr>
            <a:r>
              <a:rPr lang="en-CA"/>
              <a:t>4  Be proactive in counseling</a:t>
            </a:r>
            <a:endParaRPr/>
          </a:p>
          <a:p>
            <a:pPr marL="285750" lvl="0" indent="-285750" algn="l" rtl="0">
              <a:spcBef>
                <a:spcPts val="1080"/>
              </a:spcBef>
              <a:spcAft>
                <a:spcPts val="0"/>
              </a:spcAft>
              <a:buSzPts val="2760"/>
              <a:buChar char="•"/>
            </a:pPr>
            <a:r>
              <a:rPr lang="en-CA"/>
              <a:t>5  Less conflict Happy Children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CA"/>
              <a:t>COUNSELING = E.A.R</a:t>
            </a:r>
            <a:br>
              <a:rPr lang="en-CA"/>
            </a:br>
            <a:r>
              <a:rPr lang="en-CA"/>
              <a:t>c)	Reduce Stress</a:t>
            </a:r>
            <a:br>
              <a:rPr lang="en-CA"/>
            </a:br>
            <a:endParaRPr/>
          </a:p>
        </p:txBody>
      </p:sp>
      <p:sp>
        <p:nvSpPr>
          <p:cNvPr id="206" name="Google Shape;206;p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CA"/>
              <a:t>1  Conflict from Stress Kills</a:t>
            </a:r>
            <a:endParaRPr/>
          </a:p>
          <a:p>
            <a:pPr marL="285750" lvl="0" indent="-285750" algn="l" rtl="0">
              <a:spcBef>
                <a:spcPts val="1080"/>
              </a:spcBef>
              <a:spcAft>
                <a:spcPts val="0"/>
              </a:spcAft>
              <a:buSzPts val="2760"/>
              <a:buChar char="•"/>
            </a:pPr>
            <a:r>
              <a:rPr lang="en-CA"/>
              <a:t>2  Emotions prevent objectivity</a:t>
            </a:r>
            <a:endParaRPr/>
          </a:p>
          <a:p>
            <a:pPr marL="285750" lvl="0" indent="-285750" algn="l" rtl="0">
              <a:spcBef>
                <a:spcPts val="1080"/>
              </a:spcBef>
              <a:spcAft>
                <a:spcPts val="0"/>
              </a:spcAft>
              <a:buSzPts val="2760"/>
              <a:buChar char="•"/>
            </a:pPr>
            <a:r>
              <a:rPr lang="en-CA"/>
              <a:t>3  Think long term = family is forever</a:t>
            </a:r>
            <a:endParaRPr/>
          </a:p>
          <a:p>
            <a:pPr marL="285750" lvl="0" indent="-285750" algn="l" rtl="0">
              <a:spcBef>
                <a:spcPts val="1080"/>
              </a:spcBef>
              <a:spcAft>
                <a:spcPts val="0"/>
              </a:spcAft>
              <a:buSzPts val="2760"/>
              <a:buChar char="•"/>
            </a:pPr>
            <a:r>
              <a:rPr lang="en-CA"/>
              <a:t>4  Be Calm and Carry On</a:t>
            </a:r>
            <a:endParaRPr/>
          </a:p>
          <a:p>
            <a:pPr marL="285750" lvl="0" indent="-285750" algn="l" rtl="0">
              <a:spcBef>
                <a:spcPts val="1080"/>
              </a:spcBef>
              <a:spcAft>
                <a:spcPts val="0"/>
              </a:spcAft>
              <a:buSzPts val="2760"/>
              <a:buChar char="•"/>
            </a:pPr>
            <a:r>
              <a:rPr lang="en-CA"/>
              <a:t>5  Knowledge is Power = Be Coachable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CA" b="1"/>
              <a:t>2. Alternative Dispute Resolution (ADR)</a:t>
            </a:r>
            <a:endParaRPr/>
          </a:p>
        </p:txBody>
      </p:sp>
      <p:sp>
        <p:nvSpPr>
          <p:cNvPr id="212" name="Google Shape;212;p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CA"/>
              <a:t>a)	Aunt Philly</a:t>
            </a:r>
            <a:endParaRPr/>
          </a:p>
          <a:p>
            <a:pPr marL="285750" lvl="0" indent="-285750" algn="l" rtl="0">
              <a:spcBef>
                <a:spcPts val="1080"/>
              </a:spcBef>
              <a:spcAft>
                <a:spcPts val="0"/>
              </a:spcAft>
              <a:buSzPts val="2760"/>
              <a:buChar char="•"/>
            </a:pPr>
            <a:r>
              <a:rPr lang="en-CA"/>
              <a:t>b)	Formal Mediation &amp; Collaborative Discussions</a:t>
            </a:r>
            <a:endParaRPr/>
          </a:p>
          <a:p>
            <a:pPr marL="285750" lvl="0" indent="-285750" algn="l" rtl="0">
              <a:spcBef>
                <a:spcPts val="1080"/>
              </a:spcBef>
              <a:spcAft>
                <a:spcPts val="0"/>
              </a:spcAft>
              <a:buSzPts val="2760"/>
              <a:buChar char="•"/>
            </a:pPr>
            <a:r>
              <a:rPr lang="en-CA"/>
              <a:t>c)	Arbitration – private decision maker</a:t>
            </a:r>
            <a:endParaRPr/>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CA1CE5177F18409F47AFF7F7152237" ma:contentTypeVersion="20" ma:contentTypeDescription="Create a new document." ma:contentTypeScope="" ma:versionID="befe396ce023ffec7505ecf735e1ecee">
  <xsd:schema xmlns:xsd="http://www.w3.org/2001/XMLSchema" xmlns:xs="http://www.w3.org/2001/XMLSchema" xmlns:p="http://schemas.microsoft.com/office/2006/metadata/properties" xmlns:ns3="529f81c7-c88e-48c0-af74-fda1de937678" xmlns:ns4="b07ddc6e-3a1d-43f2-8564-c37ca40b1f1e" targetNamespace="http://schemas.microsoft.com/office/2006/metadata/properties" ma:root="true" ma:fieldsID="d0280dc7b7893c20c039f4ab63d9e8f7" ns3:_="" ns4:_="">
    <xsd:import namespace="529f81c7-c88e-48c0-af74-fda1de937678"/>
    <xsd:import namespace="b07ddc6e-3a1d-43f2-8564-c37ca40b1f1e"/>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ServiceSearchProperties" minOccurs="0"/>
                <xsd:element ref="ns4:_activity" minOccurs="0"/>
                <xsd:element ref="ns4:MediaServiceObjectDetectorVersions" minOccurs="0"/>
                <xsd:element ref="ns4:MediaServiceSystemTag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f81c7-c88e-48c0-af74-fda1de93767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07ddc6e-3a1d-43f2-8564-c37ca40b1f1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07ddc6e-3a1d-43f2-8564-c37ca40b1f1e" xsi:nil="true"/>
  </documentManagement>
</p:properties>
</file>

<file path=customXml/itemProps1.xml><?xml version="1.0" encoding="utf-8"?>
<ds:datastoreItem xmlns:ds="http://schemas.openxmlformats.org/officeDocument/2006/customXml" ds:itemID="{FBC01E25-067B-4EEC-8CCB-7D472BEE58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f81c7-c88e-48c0-af74-fda1de937678"/>
    <ds:schemaRef ds:uri="b07ddc6e-3a1d-43f2-8564-c37ca40b1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61CD5C-D9BC-4E04-9A0C-524E69A0BDB9}">
  <ds:schemaRefs>
    <ds:schemaRef ds:uri="http://schemas.microsoft.com/sharepoint/v3/contenttype/forms"/>
  </ds:schemaRefs>
</ds:datastoreItem>
</file>

<file path=customXml/itemProps3.xml><?xml version="1.0" encoding="utf-8"?>
<ds:datastoreItem xmlns:ds="http://schemas.openxmlformats.org/officeDocument/2006/customXml" ds:itemID="{7D7CCDE9-7093-46F0-A83C-EDBEE3A0A815}">
  <ds:schemaRefs>
    <ds:schemaRef ds:uri="http://schemas.microsoft.com/office/2006/metadata/properties"/>
    <ds:schemaRef ds:uri="http://purl.org/dc/dcmitype/"/>
    <ds:schemaRef ds:uri="http://purl.org/dc/terms/"/>
    <ds:schemaRef ds:uri="http://purl.org/dc/elements/1.1/"/>
    <ds:schemaRef ds:uri="http://www.w3.org/XML/1998/namespace"/>
    <ds:schemaRef ds:uri="b07ddc6e-3a1d-43f2-8564-c37ca40b1f1e"/>
    <ds:schemaRef ds:uri="529f81c7-c88e-48c0-af74-fda1de937678"/>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TotalTime>
  <Words>808</Words>
  <Application>Microsoft Office PowerPoint</Application>
  <PresentationFormat>Widescreen</PresentationFormat>
  <Paragraphs>105</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Garamond</vt:lpstr>
      <vt:lpstr>Organic</vt:lpstr>
      <vt:lpstr>PowerPoint Presentation</vt:lpstr>
      <vt:lpstr>SOLVING DISPUTES</vt:lpstr>
      <vt:lpstr>CAVEAT  INFO IS NOT ADVICE</vt:lpstr>
      <vt:lpstr>Solving PARENTING Disputes  – What are My Choices</vt:lpstr>
      <vt:lpstr>1. COUNSELLING = E.A.R</vt:lpstr>
      <vt:lpstr>COUNSELLING = E.A.R a) Establish a process to achieve agreement </vt:lpstr>
      <vt:lpstr>COUNSELING = E.A.R b) Avoid legal problems </vt:lpstr>
      <vt:lpstr>COUNSELING = E.A.R c) Reduce Stress </vt:lpstr>
      <vt:lpstr>2. Alternative Dispute Resolution (ADR)</vt:lpstr>
      <vt:lpstr>2. Alternative Dispute Resolution (ADR) a) Aunt Philly</vt:lpstr>
      <vt:lpstr>2. Alternative Dispute Resolution (ADR) b) Formal Mediation &amp; Collaborative Discussions</vt:lpstr>
      <vt:lpstr>2. Alternative Dispute Resolution (ADR) c) Arbitration – private decision maker</vt:lpstr>
      <vt:lpstr>3. DIFFERENT BC COURTS</vt:lpstr>
      <vt:lpstr>3. DIFFERENT BC COURTS a) Tribunals for related family law issue(s)</vt:lpstr>
      <vt:lpstr>3. DIFFERENT BC COURTS b) User-friendly but limited Provincial Family Court</vt:lpstr>
      <vt:lpstr>3. DIFFERENT BC COURTS c) All issues but More Formal Supreme Court</vt:lpstr>
      <vt:lpstr>KEY TAKEAWAYS</vt:lpstr>
      <vt:lpstr>NEXT WEBINAR</vt:lpstr>
      <vt:lpstr>JOIN OUR SOCIALS: CCMF</vt:lpstr>
      <vt:lpstr>JOIN OUR SOCIALS: SeaToSkyLaw</vt:lpstr>
      <vt:lpstr>Q and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ANDREW LIGGETT</dc:creator>
  <cp:lastModifiedBy>ANDREW LIGGETT</cp:lastModifiedBy>
  <cp:revision>2</cp:revision>
  <dcterms:created xsi:type="dcterms:W3CDTF">2025-05-09T16:39:33Z</dcterms:created>
  <dcterms:modified xsi:type="dcterms:W3CDTF">2025-05-14T00:59:36Z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0x01010036CA1CE5177F18409F47AFF7F7152237</vt:lpwstr>
  </property>
</Properties>
</file>