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61"/>
  </p:notesMasterIdLst>
  <p:handoutMasterIdLst>
    <p:handoutMasterId r:id="rId62"/>
  </p:handoutMasterIdLst>
  <p:sldIdLst>
    <p:sldId id="3897" r:id="rId5"/>
    <p:sldId id="261" r:id="rId6"/>
    <p:sldId id="3896" r:id="rId7"/>
    <p:sldId id="3971" r:id="rId8"/>
    <p:sldId id="3952" r:id="rId9"/>
    <p:sldId id="3969" r:id="rId10"/>
    <p:sldId id="3970" r:id="rId11"/>
    <p:sldId id="3931" r:id="rId12"/>
    <p:sldId id="3944" r:id="rId13"/>
    <p:sldId id="3946" r:id="rId14"/>
    <p:sldId id="3973" r:id="rId15"/>
    <p:sldId id="3947" r:id="rId16"/>
    <p:sldId id="3899" r:id="rId17"/>
    <p:sldId id="3954" r:id="rId18"/>
    <p:sldId id="3960" r:id="rId19"/>
    <p:sldId id="3921" r:id="rId20"/>
    <p:sldId id="3926" r:id="rId21"/>
    <p:sldId id="3930" r:id="rId22"/>
    <p:sldId id="3941" r:id="rId23"/>
    <p:sldId id="3981" r:id="rId24"/>
    <p:sldId id="3953" r:id="rId25"/>
    <p:sldId id="3957" r:id="rId26"/>
    <p:sldId id="3924" r:id="rId27"/>
    <p:sldId id="3925" r:id="rId28"/>
    <p:sldId id="3934" r:id="rId29"/>
    <p:sldId id="3967" r:id="rId30"/>
    <p:sldId id="3938" r:id="rId31"/>
    <p:sldId id="3974" r:id="rId32"/>
    <p:sldId id="3948" r:id="rId33"/>
    <p:sldId id="3961" r:id="rId34"/>
    <p:sldId id="3936" r:id="rId35"/>
    <p:sldId id="3945" r:id="rId36"/>
    <p:sldId id="3923" r:id="rId37"/>
    <p:sldId id="3932" r:id="rId38"/>
    <p:sldId id="3983" r:id="rId39"/>
    <p:sldId id="3982" r:id="rId40"/>
    <p:sldId id="3929" r:id="rId41"/>
    <p:sldId id="3933" r:id="rId42"/>
    <p:sldId id="3975" r:id="rId43"/>
    <p:sldId id="3949" r:id="rId44"/>
    <p:sldId id="3965" r:id="rId45"/>
    <p:sldId id="3937" r:id="rId46"/>
    <p:sldId id="3963" r:id="rId47"/>
    <p:sldId id="3976" r:id="rId48"/>
    <p:sldId id="3956" r:id="rId49"/>
    <p:sldId id="3950" r:id="rId50"/>
    <p:sldId id="3978" r:id="rId51"/>
    <p:sldId id="3955" r:id="rId52"/>
    <p:sldId id="3958" r:id="rId53"/>
    <p:sldId id="3927" r:id="rId54"/>
    <p:sldId id="3979" r:id="rId55"/>
    <p:sldId id="3928" r:id="rId56"/>
    <p:sldId id="3940" r:id="rId57"/>
    <p:sldId id="3972" r:id="rId58"/>
    <p:sldId id="3968" r:id="rId59"/>
    <p:sldId id="3959"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85100" autoAdjust="0"/>
  </p:normalViewPr>
  <p:slideViewPr>
    <p:cSldViewPr>
      <p:cViewPr varScale="1">
        <p:scale>
          <a:sx n="94" d="100"/>
          <a:sy n="94" d="100"/>
        </p:scale>
        <p:origin x="1230" y="84"/>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699"/>
    </p:cViewPr>
  </p:sorterViewPr>
  <p:notesViewPr>
    <p:cSldViewPr>
      <p:cViewPr>
        <p:scale>
          <a:sx n="125" d="100"/>
          <a:sy n="125" d="100"/>
        </p:scale>
        <p:origin x="573" y="-3679"/>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theme" Target="../theme/theme3.xml"/><Relationship Id="rId4" Type="http://schemas.openxmlformats.org/officeDocument/2006/relationships/image" Target="../media/image1.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26" name="Windstorm Logo">
            <a:extLst>
              <a:ext uri="{FF2B5EF4-FFF2-40B4-BE49-F238E27FC236}">
                <a16:creationId xmlns:a16="http://schemas.microsoft.com/office/drawing/2014/main" id="{A125259D-5CA5-4D0B-B879-77AEAF84B8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8763" y="229394"/>
            <a:ext cx="1080822" cy="457200"/>
          </a:xfrm>
          <a:prstGeom prst="rect">
            <a:avLst/>
          </a:prstGeom>
        </p:spPr>
      </p:pic>
      <p:sp>
        <p:nvSpPr>
          <p:cNvPr id="1266" name="Slide Number Placeholder 1265">
            <a:extLst>
              <a:ext uri="{FF2B5EF4-FFF2-40B4-BE49-F238E27FC236}">
                <a16:creationId xmlns:a16="http://schemas.microsoft.com/office/drawing/2014/main" id="{143E4741-C528-4C1A-B012-C3B38BBC6718}"/>
              </a:ext>
            </a:extLst>
          </p:cNvPr>
          <p:cNvSpPr>
            <a:spLocks noGrp="1"/>
          </p:cNvSpPr>
          <p:nvPr>
            <p:ph type="sldNum" sz="quarter" idx="3"/>
          </p:nvPr>
        </p:nvSpPr>
        <p:spPr>
          <a:xfrm>
            <a:off x="5777346" y="0"/>
            <a:ext cx="813059" cy="458787"/>
          </a:xfrm>
          <a:prstGeom prst="rect">
            <a:avLst/>
          </a:prstGeom>
        </p:spPr>
        <p:txBody>
          <a:bodyPr vert="horz" lIns="91440" tIns="45720" rIns="91440" bIns="45720" rtlCol="0" anchor="b"/>
          <a:lstStyle>
            <a:lvl1pPr algn="r">
              <a:defRPr sz="1200"/>
            </a:lvl1pPr>
          </a:lstStyle>
          <a:p>
            <a:fld id="{15F72DE5-1B79-44DE-B8C1-39553C7F09BE}" type="slidenum">
              <a:rPr lang="en-US" sz="1400" smtClean="0"/>
              <a:pPr/>
              <a:t>‹#›</a:t>
            </a:fld>
            <a:endParaRPr lang="en-US" sz="1400" dirty="0"/>
          </a:p>
        </p:txBody>
      </p:sp>
      <p:grpSp>
        <p:nvGrpSpPr>
          <p:cNvPr id="2" name="Group 1">
            <a:extLst>
              <a:ext uri="{FF2B5EF4-FFF2-40B4-BE49-F238E27FC236}">
                <a16:creationId xmlns:a16="http://schemas.microsoft.com/office/drawing/2014/main" id="{35E354DC-7FC6-4907-85A1-8CBF9C4E01A1}"/>
              </a:ext>
            </a:extLst>
          </p:cNvPr>
          <p:cNvGrpSpPr/>
          <p:nvPr/>
        </p:nvGrpSpPr>
        <p:grpSpPr>
          <a:xfrm>
            <a:off x="-9144" y="8686800"/>
            <a:ext cx="6896100" cy="457200"/>
            <a:chOff x="5294376" y="6400800"/>
            <a:chExt cx="6896100" cy="457200"/>
          </a:xfrm>
        </p:grpSpPr>
        <p:sp>
          <p:nvSpPr>
            <p:cNvPr id="6" name="Rectangle 5">
              <a:extLst>
                <a:ext uri="{FF2B5EF4-FFF2-40B4-BE49-F238E27FC236}">
                  <a16:creationId xmlns:a16="http://schemas.microsoft.com/office/drawing/2014/main" id="{8E0F79AA-8365-4073-B83B-7218CF8EE80E}"/>
                </a:ext>
              </a:extLst>
            </p:cNvPr>
            <p:cNvSpPr/>
            <p:nvPr/>
          </p:nvSpPr>
          <p:spPr>
            <a:xfrm>
              <a:off x="5294376" y="6400800"/>
              <a:ext cx="6867144" cy="457200"/>
            </a:xfrm>
            <a:prstGeom prst="rect">
              <a:avLst/>
            </a:prstGeom>
            <a:gradFill flip="none" rotWithShape="1">
              <a:gsLst>
                <a:gs pos="0">
                  <a:srgbClr val="44958A"/>
                </a:gs>
                <a:gs pos="100000">
                  <a:srgbClr val="3A7F7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extBox 6">
              <a:extLst>
                <a:ext uri="{FF2B5EF4-FFF2-40B4-BE49-F238E27FC236}">
                  <a16:creationId xmlns:a16="http://schemas.microsoft.com/office/drawing/2014/main" id="{15529004-E917-4B24-BEC6-D240351737A2}"/>
                </a:ext>
              </a:extLst>
            </p:cNvPr>
            <p:cNvSpPr txBox="1"/>
            <p:nvPr/>
          </p:nvSpPr>
          <p:spPr>
            <a:xfrm>
              <a:off x="10818876" y="6490901"/>
              <a:ext cx="1371600" cy="276999"/>
            </a:xfrm>
            <a:prstGeom prst="rect">
              <a:avLst/>
            </a:prstGeom>
            <a:noFill/>
          </p:spPr>
          <p:txBody>
            <a:bodyPr wrap="square" rtlCol="0">
              <a:spAutoFit/>
            </a:bodyPr>
            <a:lstStyle/>
            <a:p>
              <a:r>
                <a:rPr lang="en-US" sz="1200" spc="300" dirty="0">
                  <a:solidFill>
                    <a:schemeClr val="bg1"/>
                  </a:solidFill>
                </a:rPr>
                <a:t>WIND 2026</a:t>
              </a:r>
            </a:p>
          </p:txBody>
        </p:sp>
        <p:cxnSp>
          <p:nvCxnSpPr>
            <p:cNvPr id="8" name="footer separator">
              <a:extLst>
                <a:ext uri="{FF2B5EF4-FFF2-40B4-BE49-F238E27FC236}">
                  <a16:creationId xmlns:a16="http://schemas.microsoft.com/office/drawing/2014/main" id="{7439C58E-743A-4106-B557-85F71C0BD678}"/>
                </a:ext>
              </a:extLst>
            </p:cNvPr>
            <p:cNvCxnSpPr>
              <a:cxnSpLocks/>
            </p:cNvCxnSpPr>
            <p:nvPr/>
          </p:nvCxnSpPr>
          <p:spPr>
            <a:xfrm>
              <a:off x="10680936" y="6463393"/>
              <a:ext cx="0" cy="332014"/>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Wind presentation lockup">
              <a:extLst>
                <a:ext uri="{FF2B5EF4-FFF2-40B4-BE49-F238E27FC236}">
                  <a16:creationId xmlns:a16="http://schemas.microsoft.com/office/drawing/2014/main" id="{B6BB7D25-7347-48BD-A483-B1B0A11A9B5E}"/>
                </a:ext>
              </a:extLst>
            </p:cNvPr>
            <p:cNvPicPr>
              <a:picLocks noChangeAspect="1"/>
            </p:cNvPicPr>
            <p:nvPr/>
          </p:nvPicPr>
          <p:blipFill>
            <a:blip r:embed="rId4"/>
            <a:stretch>
              <a:fillRect/>
            </a:stretch>
          </p:blipFill>
          <p:spPr>
            <a:xfrm>
              <a:off x="8911737" y="6425184"/>
              <a:ext cx="1597155" cy="408433"/>
            </a:xfrm>
            <a:prstGeom prst="rect">
              <a:avLst/>
            </a:prstGeom>
          </p:spPr>
        </p:pic>
      </p:grpSp>
    </p:spTree>
    <p:extLst>
      <p:ext uri="{BB962C8B-B14F-4D97-AF65-F5344CB8AC3E}">
        <p14:creationId xmlns:p14="http://schemas.microsoft.com/office/powerpoint/2010/main" val="412391504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theme" Target="../theme/theme2.xml"/><Relationship Id="rId4" Type="http://schemas.openxmlformats.org/officeDocument/2006/relationships/image" Target="../media/image6.sv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208E422-6964-4AEE-B6ED-BCC187993220}"/>
              </a:ext>
            </a:extLst>
          </p:cNvPr>
          <p:cNvGrpSpPr/>
          <p:nvPr/>
        </p:nvGrpSpPr>
        <p:grpSpPr>
          <a:xfrm>
            <a:off x="0" y="8686800"/>
            <a:ext cx="6858000" cy="457200"/>
            <a:chOff x="0" y="8686800"/>
            <a:chExt cx="6858000" cy="457200"/>
          </a:xfrm>
        </p:grpSpPr>
        <p:sp>
          <p:nvSpPr>
            <p:cNvPr id="9" name="Rectangle 8">
              <a:extLst>
                <a:ext uri="{FF2B5EF4-FFF2-40B4-BE49-F238E27FC236}">
                  <a16:creationId xmlns:a16="http://schemas.microsoft.com/office/drawing/2014/main" id="{F89093E7-0163-4270-877F-04225E6A82B8}"/>
                </a:ext>
              </a:extLst>
            </p:cNvPr>
            <p:cNvSpPr/>
            <p:nvPr/>
          </p:nvSpPr>
          <p:spPr>
            <a:xfrm>
              <a:off x="0" y="8686800"/>
              <a:ext cx="6858000" cy="457200"/>
            </a:xfrm>
            <a:prstGeom prst="rect">
              <a:avLst/>
            </a:prstGeom>
            <a:gradFill flip="none" rotWithShape="1">
              <a:gsLst>
                <a:gs pos="0">
                  <a:srgbClr val="44958A"/>
                </a:gs>
                <a:gs pos="100000">
                  <a:srgbClr val="3A7F7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TextBox 9">
              <a:extLst>
                <a:ext uri="{FF2B5EF4-FFF2-40B4-BE49-F238E27FC236}">
                  <a16:creationId xmlns:a16="http://schemas.microsoft.com/office/drawing/2014/main" id="{74CF4D21-5344-496A-9924-094A83413D50}"/>
                </a:ext>
              </a:extLst>
            </p:cNvPr>
            <p:cNvSpPr txBox="1"/>
            <p:nvPr/>
          </p:nvSpPr>
          <p:spPr>
            <a:xfrm>
              <a:off x="4677771" y="8776901"/>
              <a:ext cx="1371600" cy="276999"/>
            </a:xfrm>
            <a:prstGeom prst="rect">
              <a:avLst/>
            </a:prstGeom>
            <a:noFill/>
          </p:spPr>
          <p:txBody>
            <a:bodyPr wrap="square" rtlCol="0">
              <a:spAutoFit/>
            </a:bodyPr>
            <a:lstStyle/>
            <a:p>
              <a:r>
                <a:rPr lang="en-US" sz="1200" spc="300" dirty="0">
                  <a:solidFill>
                    <a:schemeClr val="bg1"/>
                  </a:solidFill>
                </a:rPr>
                <a:t>WIND 2026</a:t>
              </a:r>
            </a:p>
          </p:txBody>
        </p:sp>
        <p:cxnSp>
          <p:nvCxnSpPr>
            <p:cNvPr id="11" name="footer separator">
              <a:extLst>
                <a:ext uri="{FF2B5EF4-FFF2-40B4-BE49-F238E27FC236}">
                  <a16:creationId xmlns:a16="http://schemas.microsoft.com/office/drawing/2014/main" id="{57EBD2D5-BB6C-4ABB-AC92-29208639795A}"/>
                </a:ext>
              </a:extLst>
            </p:cNvPr>
            <p:cNvCxnSpPr>
              <a:cxnSpLocks/>
            </p:cNvCxnSpPr>
            <p:nvPr/>
          </p:nvCxnSpPr>
          <p:spPr>
            <a:xfrm>
              <a:off x="4539831" y="8749393"/>
              <a:ext cx="0" cy="332014"/>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Wind presentation lockup">
              <a:extLst>
                <a:ext uri="{FF2B5EF4-FFF2-40B4-BE49-F238E27FC236}">
                  <a16:creationId xmlns:a16="http://schemas.microsoft.com/office/drawing/2014/main" id="{33CE8DFA-E0C6-4EEE-9ACF-207F534CD859}"/>
                </a:ext>
              </a:extLst>
            </p:cNvPr>
            <p:cNvPicPr>
              <a:picLocks noChangeAspect="1"/>
            </p:cNvPicPr>
            <p:nvPr/>
          </p:nvPicPr>
          <p:blipFill>
            <a:blip r:embed="rId2"/>
            <a:stretch>
              <a:fillRect/>
            </a:stretch>
          </p:blipFill>
          <p:spPr>
            <a:xfrm>
              <a:off x="2770632" y="8711184"/>
              <a:ext cx="1597155" cy="408433"/>
            </a:xfrm>
            <a:prstGeom prst="rect">
              <a:avLst/>
            </a:prstGeom>
          </p:spPr>
        </p:pic>
      </p:gr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6172199" y="8772635"/>
            <a:ext cx="684213" cy="276999"/>
          </a:xfrm>
          <a:prstGeom prst="rect">
            <a:avLst/>
          </a:prstGeom>
          <a:noFill/>
        </p:spPr>
        <p:txBody>
          <a:bodyPr wrap="square" rtlCol="0">
            <a:spAutoFit/>
          </a:bodyPr>
          <a:lstStyle>
            <a:lvl1pPr algn="ctr">
              <a:defRPr lang="en-US" sz="1200" spc="300" smtClean="0">
                <a:solidFill>
                  <a:schemeClr val="bg1"/>
                </a:solidFill>
              </a:defRPr>
            </a:lvl1pPr>
          </a:lstStyle>
          <a:p>
            <a:fld id="{D6CCA6D5-29E1-CC45-825F-3726A94F8E86}" type="slidenum">
              <a:rPr lang="en-US" smtClean="0"/>
              <a:pPr/>
              <a:t>‹#›</a:t>
            </a:fld>
            <a:endParaRPr lang="en-US" dirty="0"/>
          </a:p>
        </p:txBody>
      </p:sp>
      <p:pic>
        <p:nvPicPr>
          <p:cNvPr id="433" name="Windstorm Logo">
            <a:extLst>
              <a:ext uri="{FF2B5EF4-FFF2-40B4-BE49-F238E27FC236}">
                <a16:creationId xmlns:a16="http://schemas.microsoft.com/office/drawing/2014/main" id="{EF7B02A6-8F09-4105-AE6A-63FB46DADD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64343" y="229394"/>
            <a:ext cx="1729314" cy="731520"/>
          </a:xfrm>
          <a:prstGeom prst="rect">
            <a:avLst/>
          </a:prstGeom>
        </p:spPr>
      </p:pic>
      <p:cxnSp>
        <p:nvCxnSpPr>
          <p:cNvPr id="13" name="footer separator">
            <a:extLst>
              <a:ext uri="{FF2B5EF4-FFF2-40B4-BE49-F238E27FC236}">
                <a16:creationId xmlns:a16="http://schemas.microsoft.com/office/drawing/2014/main" id="{9B084592-B1D1-4E1A-A438-BF087EA09511}"/>
              </a:ext>
            </a:extLst>
          </p:cNvPr>
          <p:cNvCxnSpPr>
            <a:cxnSpLocks/>
          </p:cNvCxnSpPr>
          <p:nvPr/>
        </p:nvCxnSpPr>
        <p:spPr>
          <a:xfrm>
            <a:off x="6194459" y="8238115"/>
            <a:ext cx="0" cy="332014"/>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817038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Alt+F5 </a:t>
            </a:r>
            <a:r>
              <a:rPr lang="en-US" dirty="0"/>
              <a:t>launches the slideshow in Presenter view with your speaker notes.</a:t>
            </a:r>
          </a:p>
          <a:p>
            <a:pPr marL="171450" indent="-171450">
              <a:buFont typeface="Arial" panose="020B0604020202020204" pitchFamily="34" charset="0"/>
              <a:buChar char="•"/>
            </a:pPr>
            <a:r>
              <a:rPr lang="en-US" b="1" dirty="0"/>
              <a:t>CTRL+Click </a:t>
            </a:r>
            <a:r>
              <a:rPr lang="en-US" dirty="0"/>
              <a:t>and </a:t>
            </a:r>
            <a:r>
              <a:rPr lang="en-US" b="1" dirty="0"/>
              <a:t>drag</a:t>
            </a:r>
            <a:r>
              <a:rPr lang="en-US" dirty="0"/>
              <a:t> with your mouse to turn your cursor into a red laser in slideshow mode.</a:t>
            </a:r>
          </a:p>
        </p:txBody>
      </p:sp>
      <p:sp>
        <p:nvSpPr>
          <p:cNvPr id="4" name="Slide Number Placeholder 3"/>
          <p:cNvSpPr>
            <a:spLocks noGrp="1"/>
          </p:cNvSpPr>
          <p:nvPr>
            <p:ph type="sldNum" sz="quarter" idx="5"/>
          </p:nvPr>
        </p:nvSpPr>
        <p:spPr/>
        <p:txBody>
          <a:bodyPr/>
          <a:lstStyle/>
          <a:p>
            <a:fld id="{D6CCA6D5-29E1-CC45-825F-3726A94F8E86}" type="slidenum">
              <a:rPr lang="en-US" smtClean="0"/>
              <a:pPr/>
              <a:t>1</a:t>
            </a:fld>
            <a:endParaRPr lang="en-US" dirty="0"/>
          </a:p>
        </p:txBody>
      </p:sp>
    </p:spTree>
    <p:extLst>
      <p:ext uri="{BB962C8B-B14F-4D97-AF65-F5344CB8AC3E}">
        <p14:creationId xmlns:p14="http://schemas.microsoft.com/office/powerpoint/2010/main" val="3987283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a:t>
            </a:r>
          </a:p>
        </p:txBody>
      </p:sp>
      <p:sp>
        <p:nvSpPr>
          <p:cNvPr id="4" name="Slide Number Placeholder 3"/>
          <p:cNvSpPr>
            <a:spLocks noGrp="1"/>
          </p:cNvSpPr>
          <p:nvPr>
            <p:ph type="sldNum" sz="quarter" idx="5"/>
          </p:nvPr>
        </p:nvSpPr>
        <p:spPr/>
        <p:txBody>
          <a:bodyPr/>
          <a:lstStyle/>
          <a:p>
            <a:fld id="{D6CCA6D5-29E1-CC45-825F-3726A94F8E86}" type="slidenum">
              <a:rPr lang="en-US" smtClean="0"/>
              <a:pPr/>
              <a:t>13</a:t>
            </a:fld>
            <a:endParaRPr lang="en-US" dirty="0"/>
          </a:p>
        </p:txBody>
      </p:sp>
    </p:spTree>
    <p:extLst>
      <p:ext uri="{BB962C8B-B14F-4D97-AF65-F5344CB8AC3E}">
        <p14:creationId xmlns:p14="http://schemas.microsoft.com/office/powerpoint/2010/main" val="3621748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 - </a:t>
            </a:r>
            <a:r>
              <a:rPr lang="en-US" sz="1200" b="0" i="0" kern="1200" dirty="0">
                <a:solidFill>
                  <a:schemeClr val="tx1"/>
                </a:solidFill>
                <a:effectLst/>
                <a:latin typeface="Arial" panose="020B0604020202020204" pitchFamily="34" charset="0"/>
                <a:ea typeface="+mn-ea"/>
                <a:cs typeface="+mn-cs"/>
              </a:rPr>
              <a:t> “likely the leak occurred before July 9, 2019 unnoticed,” he testified that “there was an absence of the classic evidence that is to be expected if there was [a] leak or issue that predated October 2018 such as wet rot, excessive swelling to </a:t>
            </a:r>
            <a:r>
              <a:rPr lang="en-US" sz="1200" b="1" i="0" kern="1200" dirty="0">
                <a:solidFill>
                  <a:schemeClr val="tx1"/>
                </a:solidFill>
                <a:effectLst/>
                <a:latin typeface="Arial" panose="020B0604020202020204" pitchFamily="34" charset="0"/>
                <a:ea typeface="+mn-ea"/>
                <a:cs typeface="+mn-cs"/>
              </a:rPr>
              <a:t>*1013</a:t>
            </a:r>
            <a:r>
              <a:rPr lang="en-US" sz="1200" b="0" i="0" kern="1200" dirty="0">
                <a:solidFill>
                  <a:schemeClr val="tx1"/>
                </a:solidFill>
                <a:effectLst/>
                <a:latin typeface="Arial" panose="020B0604020202020204" pitchFamily="34" charset="0"/>
                <a:ea typeface="+mn-ea"/>
                <a:cs typeface="+mn-cs"/>
              </a:rPr>
              <a:t> the wall board, large mold growth, or mold growth visible even without removing the baseboards or wall materials.” He added “had this leak and resulting damage occurred or been ongoing since before October 2018, a much more prevalent state of wood rot and deterioration would be expected and observed than what was documented at the [Homeowners’] Property.” He therefore concluded that “it cannot be said with any reasonable degree of engineering certainty that these damages occurred prior to October 10, 2018,” the policy start date. The Homeowners’ engineer based this conclusion on his own inspection of the property, along with other observations and reports from Citizens’ hygienist and the Homeowners’ adjuster and plumber.</a:t>
            </a:r>
            <a:r>
              <a:rPr lang="en-US" sz="1200" b="0" i="0" kern="1200" baseline="30000" dirty="0">
                <a:solidFill>
                  <a:schemeClr val="tx1"/>
                </a:solidFill>
                <a:effectLst/>
                <a:latin typeface="Arial" panose="020B0604020202020204" pitchFamily="34" charset="0"/>
                <a:ea typeface="+mn-ea"/>
                <a:cs typeface="+mn-cs"/>
              </a:rPr>
              <a:t>1</a:t>
            </a:r>
            <a:endParaRPr lang="en-US" dirty="0"/>
          </a:p>
        </p:txBody>
      </p:sp>
      <p:sp>
        <p:nvSpPr>
          <p:cNvPr id="4" name="Slide Number Placeholder 3"/>
          <p:cNvSpPr>
            <a:spLocks noGrp="1"/>
          </p:cNvSpPr>
          <p:nvPr>
            <p:ph type="sldNum" sz="quarter" idx="5"/>
          </p:nvPr>
        </p:nvSpPr>
        <p:spPr/>
        <p:txBody>
          <a:bodyPr/>
          <a:lstStyle/>
          <a:p>
            <a:fld id="{D6CCA6D5-29E1-CC45-825F-3726A94F8E86}" type="slidenum">
              <a:rPr lang="en-US" smtClean="0"/>
              <a:pPr/>
              <a:t>14</a:t>
            </a:fld>
            <a:endParaRPr lang="en-US" dirty="0"/>
          </a:p>
        </p:txBody>
      </p:sp>
    </p:spTree>
    <p:extLst>
      <p:ext uri="{BB962C8B-B14F-4D97-AF65-F5344CB8AC3E}">
        <p14:creationId xmlns:p14="http://schemas.microsoft.com/office/powerpoint/2010/main" val="2421499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t>
            </a:r>
          </a:p>
        </p:txBody>
      </p:sp>
      <p:sp>
        <p:nvSpPr>
          <p:cNvPr id="4" name="Slide Number Placeholder 3"/>
          <p:cNvSpPr>
            <a:spLocks noGrp="1"/>
          </p:cNvSpPr>
          <p:nvPr>
            <p:ph type="sldNum" sz="quarter" idx="5"/>
          </p:nvPr>
        </p:nvSpPr>
        <p:spPr/>
        <p:txBody>
          <a:bodyPr/>
          <a:lstStyle/>
          <a:p>
            <a:fld id="{D6CCA6D5-29E1-CC45-825F-3726A94F8E86}" type="slidenum">
              <a:rPr lang="en-US" smtClean="0"/>
              <a:pPr/>
              <a:t>15</a:t>
            </a:fld>
            <a:endParaRPr lang="en-US" dirty="0"/>
          </a:p>
        </p:txBody>
      </p:sp>
    </p:spTree>
    <p:extLst>
      <p:ext uri="{BB962C8B-B14F-4D97-AF65-F5344CB8AC3E}">
        <p14:creationId xmlns:p14="http://schemas.microsoft.com/office/powerpoint/2010/main" val="3088298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 - </a:t>
            </a:r>
            <a:r>
              <a:rPr lang="en-US" sz="1200" b="0" i="0" kern="1200" dirty="0">
                <a:solidFill>
                  <a:schemeClr val="tx1"/>
                </a:solidFill>
                <a:effectLst/>
                <a:latin typeface="Arial" panose="020B0604020202020204" pitchFamily="34" charset="0"/>
                <a:ea typeface="+mn-ea"/>
                <a:cs typeface="+mn-cs"/>
              </a:rPr>
              <a:t> The insured did not include any allegations of poor claims handling in his complaint. The pretrial stipulations did not include allegations of poor claims handling. In short, the admitted evidence was irrelevant to the issues pled. By admitting this irrelevant evidence, the insured was able to paint the insurer in a bad light and suggest its bad faith in handling the claim. </a:t>
            </a:r>
          </a:p>
          <a:p>
            <a:endParaRPr lang="en-US" sz="1200" b="0" i="0" kern="1200" dirty="0">
              <a:solidFill>
                <a:schemeClr val="tx1"/>
              </a:solidFill>
              <a:effectLst/>
              <a:latin typeface="Arial" panose="020B0604020202020204" pitchFamily="34" charset="0"/>
              <a:ea typeface="+mn-ea"/>
              <a:cs typeface="+mn-cs"/>
            </a:endParaRPr>
          </a:p>
          <a:p>
            <a:r>
              <a:rPr lang="en-US" sz="1200" b="0" i="0" kern="1200" dirty="0">
                <a:solidFill>
                  <a:schemeClr val="tx1"/>
                </a:solidFill>
                <a:effectLst/>
                <a:latin typeface="Arial" panose="020B0604020202020204" pitchFamily="34" charset="0"/>
                <a:ea typeface="+mn-ea"/>
                <a:cs typeface="+mn-cs"/>
              </a:rPr>
              <a:t>Dissent - Because the evidence presented here was relevant to counter the insurer's second affirmative defense, which was that the insured failed to provide the insurer with all of the required documents, it was not unreasonable for the trial court to conclude that the evidence's probative value was not </a:t>
            </a:r>
            <a:r>
              <a:rPr lang="en-US" sz="1200" b="0" i="1" kern="1200" dirty="0">
                <a:solidFill>
                  <a:schemeClr val="tx1"/>
                </a:solidFill>
                <a:effectLst/>
                <a:latin typeface="Arial" panose="020B0604020202020204" pitchFamily="34" charset="0"/>
                <a:ea typeface="+mn-ea"/>
                <a:cs typeface="+mn-cs"/>
              </a:rPr>
              <a:t>substantially outweighed</a:t>
            </a:r>
            <a:r>
              <a:rPr lang="en-US" sz="1200" b="0" i="0" kern="1200" dirty="0">
                <a:solidFill>
                  <a:schemeClr val="tx1"/>
                </a:solidFill>
                <a:effectLst/>
                <a:latin typeface="Arial" panose="020B0604020202020204" pitchFamily="34" charset="0"/>
                <a:ea typeface="+mn-ea"/>
                <a:cs typeface="+mn-cs"/>
              </a:rPr>
              <a:t> by the danger of unfair prejudice.</a:t>
            </a:r>
            <a:endParaRPr lang="en-US" dirty="0"/>
          </a:p>
        </p:txBody>
      </p:sp>
      <p:sp>
        <p:nvSpPr>
          <p:cNvPr id="4" name="Slide Number Placeholder 3"/>
          <p:cNvSpPr>
            <a:spLocks noGrp="1"/>
          </p:cNvSpPr>
          <p:nvPr>
            <p:ph type="sldNum" sz="quarter" idx="5"/>
          </p:nvPr>
        </p:nvSpPr>
        <p:spPr/>
        <p:txBody>
          <a:bodyPr/>
          <a:lstStyle/>
          <a:p>
            <a:fld id="{D6CCA6D5-29E1-CC45-825F-3726A94F8E86}" type="slidenum">
              <a:rPr lang="en-US" smtClean="0"/>
              <a:pPr/>
              <a:t>16</a:t>
            </a:fld>
            <a:endParaRPr lang="en-US" dirty="0"/>
          </a:p>
        </p:txBody>
      </p:sp>
    </p:spTree>
    <p:extLst>
      <p:ext uri="{BB962C8B-B14F-4D97-AF65-F5344CB8AC3E}">
        <p14:creationId xmlns:p14="http://schemas.microsoft.com/office/powerpoint/2010/main" val="3609260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t>
            </a:r>
          </a:p>
        </p:txBody>
      </p:sp>
      <p:sp>
        <p:nvSpPr>
          <p:cNvPr id="4" name="Slide Number Placeholder 3"/>
          <p:cNvSpPr>
            <a:spLocks noGrp="1"/>
          </p:cNvSpPr>
          <p:nvPr>
            <p:ph type="sldNum" sz="quarter" idx="5"/>
          </p:nvPr>
        </p:nvSpPr>
        <p:spPr/>
        <p:txBody>
          <a:bodyPr/>
          <a:lstStyle/>
          <a:p>
            <a:fld id="{D6CCA6D5-29E1-CC45-825F-3726A94F8E86}" type="slidenum">
              <a:rPr lang="en-US" smtClean="0"/>
              <a:pPr/>
              <a:t>17</a:t>
            </a:fld>
            <a:endParaRPr lang="en-US" dirty="0"/>
          </a:p>
        </p:txBody>
      </p:sp>
    </p:spTree>
    <p:extLst>
      <p:ext uri="{BB962C8B-B14F-4D97-AF65-F5344CB8AC3E}">
        <p14:creationId xmlns:p14="http://schemas.microsoft.com/office/powerpoint/2010/main" val="3318085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a:t>
            </a:r>
          </a:p>
        </p:txBody>
      </p:sp>
      <p:sp>
        <p:nvSpPr>
          <p:cNvPr id="4" name="Slide Number Placeholder 3"/>
          <p:cNvSpPr>
            <a:spLocks noGrp="1"/>
          </p:cNvSpPr>
          <p:nvPr>
            <p:ph type="sldNum" sz="quarter" idx="5"/>
          </p:nvPr>
        </p:nvSpPr>
        <p:spPr/>
        <p:txBody>
          <a:bodyPr/>
          <a:lstStyle/>
          <a:p>
            <a:fld id="{D6CCA6D5-29E1-CC45-825F-3726A94F8E86}" type="slidenum">
              <a:rPr lang="en-US" smtClean="0"/>
              <a:pPr/>
              <a:t>18</a:t>
            </a:fld>
            <a:endParaRPr lang="en-US" dirty="0"/>
          </a:p>
        </p:txBody>
      </p:sp>
    </p:spTree>
    <p:extLst>
      <p:ext uri="{BB962C8B-B14F-4D97-AF65-F5344CB8AC3E}">
        <p14:creationId xmlns:p14="http://schemas.microsoft.com/office/powerpoint/2010/main" val="1211120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t>
            </a:r>
          </a:p>
        </p:txBody>
      </p:sp>
      <p:sp>
        <p:nvSpPr>
          <p:cNvPr id="4" name="Slide Number Placeholder 3"/>
          <p:cNvSpPr>
            <a:spLocks noGrp="1"/>
          </p:cNvSpPr>
          <p:nvPr>
            <p:ph type="sldNum" sz="quarter" idx="5"/>
          </p:nvPr>
        </p:nvSpPr>
        <p:spPr/>
        <p:txBody>
          <a:bodyPr/>
          <a:lstStyle/>
          <a:p>
            <a:fld id="{D6CCA6D5-29E1-CC45-825F-3726A94F8E86}" type="slidenum">
              <a:rPr lang="en-US" smtClean="0"/>
              <a:pPr/>
              <a:t>19</a:t>
            </a:fld>
            <a:endParaRPr lang="en-US" dirty="0"/>
          </a:p>
        </p:txBody>
      </p:sp>
    </p:spTree>
    <p:extLst>
      <p:ext uri="{BB962C8B-B14F-4D97-AF65-F5344CB8AC3E}">
        <p14:creationId xmlns:p14="http://schemas.microsoft.com/office/powerpoint/2010/main" val="1430348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a:t>
            </a:r>
          </a:p>
        </p:txBody>
      </p:sp>
      <p:sp>
        <p:nvSpPr>
          <p:cNvPr id="4" name="Slide Number Placeholder 3"/>
          <p:cNvSpPr>
            <a:spLocks noGrp="1"/>
          </p:cNvSpPr>
          <p:nvPr>
            <p:ph type="sldNum" sz="quarter" idx="5"/>
          </p:nvPr>
        </p:nvSpPr>
        <p:spPr/>
        <p:txBody>
          <a:bodyPr/>
          <a:lstStyle/>
          <a:p>
            <a:fld id="{D6CCA6D5-29E1-CC45-825F-3726A94F8E86}" type="slidenum">
              <a:rPr lang="en-US" smtClean="0"/>
              <a:pPr/>
              <a:t>21</a:t>
            </a:fld>
            <a:endParaRPr lang="en-US" dirty="0"/>
          </a:p>
        </p:txBody>
      </p:sp>
    </p:spTree>
    <p:extLst>
      <p:ext uri="{BB962C8B-B14F-4D97-AF65-F5344CB8AC3E}">
        <p14:creationId xmlns:p14="http://schemas.microsoft.com/office/powerpoint/2010/main" val="457428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t>
            </a:r>
          </a:p>
        </p:txBody>
      </p:sp>
      <p:sp>
        <p:nvSpPr>
          <p:cNvPr id="4" name="Slide Number Placeholder 3"/>
          <p:cNvSpPr>
            <a:spLocks noGrp="1"/>
          </p:cNvSpPr>
          <p:nvPr>
            <p:ph type="sldNum" sz="quarter" idx="5"/>
          </p:nvPr>
        </p:nvSpPr>
        <p:spPr/>
        <p:txBody>
          <a:bodyPr/>
          <a:lstStyle/>
          <a:p>
            <a:fld id="{D6CCA6D5-29E1-CC45-825F-3726A94F8E86}" type="slidenum">
              <a:rPr lang="en-US" smtClean="0"/>
              <a:pPr/>
              <a:t>22</a:t>
            </a:fld>
            <a:endParaRPr lang="en-US" dirty="0"/>
          </a:p>
        </p:txBody>
      </p:sp>
    </p:spTree>
    <p:extLst>
      <p:ext uri="{BB962C8B-B14F-4D97-AF65-F5344CB8AC3E}">
        <p14:creationId xmlns:p14="http://schemas.microsoft.com/office/powerpoint/2010/main" val="2438287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a:t>
            </a:r>
          </a:p>
        </p:txBody>
      </p:sp>
      <p:sp>
        <p:nvSpPr>
          <p:cNvPr id="4" name="Slide Number Placeholder 3"/>
          <p:cNvSpPr>
            <a:spLocks noGrp="1"/>
          </p:cNvSpPr>
          <p:nvPr>
            <p:ph type="sldNum" sz="quarter" idx="5"/>
          </p:nvPr>
        </p:nvSpPr>
        <p:spPr/>
        <p:txBody>
          <a:bodyPr/>
          <a:lstStyle/>
          <a:p>
            <a:fld id="{D6CCA6D5-29E1-CC45-825F-3726A94F8E86}" type="slidenum">
              <a:rPr lang="en-US" smtClean="0"/>
              <a:pPr/>
              <a:t>23</a:t>
            </a:fld>
            <a:endParaRPr lang="en-US" dirty="0"/>
          </a:p>
        </p:txBody>
      </p:sp>
    </p:spTree>
    <p:extLst>
      <p:ext uri="{BB962C8B-B14F-4D97-AF65-F5344CB8AC3E}">
        <p14:creationId xmlns:p14="http://schemas.microsoft.com/office/powerpoint/2010/main" val="3151989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CA6D5-29E1-CC45-825F-3726A94F8E86}" type="slidenum">
              <a:rPr lang="en-US" smtClean="0"/>
              <a:pPr/>
              <a:t>2</a:t>
            </a:fld>
            <a:endParaRPr lang="en-US" dirty="0"/>
          </a:p>
        </p:txBody>
      </p:sp>
    </p:spTree>
    <p:extLst>
      <p:ext uri="{BB962C8B-B14F-4D97-AF65-F5344CB8AC3E}">
        <p14:creationId xmlns:p14="http://schemas.microsoft.com/office/powerpoint/2010/main" val="1612250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t>
            </a:r>
          </a:p>
        </p:txBody>
      </p:sp>
      <p:sp>
        <p:nvSpPr>
          <p:cNvPr id="4" name="Slide Number Placeholder 3"/>
          <p:cNvSpPr>
            <a:spLocks noGrp="1"/>
          </p:cNvSpPr>
          <p:nvPr>
            <p:ph type="sldNum" sz="quarter" idx="5"/>
          </p:nvPr>
        </p:nvSpPr>
        <p:spPr/>
        <p:txBody>
          <a:bodyPr/>
          <a:lstStyle/>
          <a:p>
            <a:fld id="{D6CCA6D5-29E1-CC45-825F-3726A94F8E86}" type="slidenum">
              <a:rPr lang="en-US" smtClean="0"/>
              <a:pPr/>
              <a:t>24</a:t>
            </a:fld>
            <a:endParaRPr lang="en-US" dirty="0"/>
          </a:p>
        </p:txBody>
      </p:sp>
    </p:spTree>
    <p:extLst>
      <p:ext uri="{BB962C8B-B14F-4D97-AF65-F5344CB8AC3E}">
        <p14:creationId xmlns:p14="http://schemas.microsoft.com/office/powerpoint/2010/main" val="2877879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panose="020B0604020202020204" pitchFamily="34" charset="0"/>
                <a:ea typeface="+mn-ea"/>
                <a:cs typeface="+mn-cs"/>
              </a:rPr>
              <a:t>MAC - When asked to elaborate, prospective juror number nineteen explained his critical view was based on two reasons: first, he viewed the insurance-company-versus-insured context to be “very much like David and Goliath kind of setup,” explaining, “I think by nature David </a:t>
            </a:r>
            <a:r>
              <a:rPr lang="en-US" sz="1200" b="1" i="0" kern="1200" dirty="0">
                <a:solidFill>
                  <a:schemeClr val="tx1"/>
                </a:solidFill>
                <a:effectLst/>
                <a:latin typeface="Arial" panose="020B0604020202020204" pitchFamily="34" charset="0"/>
                <a:ea typeface="+mn-ea"/>
                <a:cs typeface="+mn-cs"/>
              </a:rPr>
              <a:t>has to have</a:t>
            </a:r>
            <a:r>
              <a:rPr lang="en-US" sz="1200" b="0" i="0" kern="1200" dirty="0">
                <a:solidFill>
                  <a:schemeClr val="tx1"/>
                </a:solidFill>
                <a:effectLst/>
                <a:latin typeface="Arial" panose="020B0604020202020204" pitchFamily="34" charset="0"/>
                <a:ea typeface="+mn-ea"/>
                <a:cs typeface="+mn-cs"/>
              </a:rPr>
              <a:t> a little bit of an advantage.”</a:t>
            </a:r>
            <a:endParaRPr lang="en-US" dirty="0"/>
          </a:p>
        </p:txBody>
      </p:sp>
      <p:sp>
        <p:nvSpPr>
          <p:cNvPr id="4" name="Slide Number Placeholder 3"/>
          <p:cNvSpPr>
            <a:spLocks noGrp="1"/>
          </p:cNvSpPr>
          <p:nvPr>
            <p:ph type="sldNum" sz="quarter" idx="5"/>
          </p:nvPr>
        </p:nvSpPr>
        <p:spPr/>
        <p:txBody>
          <a:bodyPr/>
          <a:lstStyle/>
          <a:p>
            <a:fld id="{D6CCA6D5-29E1-CC45-825F-3726A94F8E86}" type="slidenum">
              <a:rPr lang="en-US" smtClean="0"/>
              <a:pPr/>
              <a:t>25</a:t>
            </a:fld>
            <a:endParaRPr lang="en-US" dirty="0"/>
          </a:p>
        </p:txBody>
      </p:sp>
    </p:spTree>
    <p:extLst>
      <p:ext uri="{BB962C8B-B14F-4D97-AF65-F5344CB8AC3E}">
        <p14:creationId xmlns:p14="http://schemas.microsoft.com/office/powerpoint/2010/main" val="2001233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t>
            </a:r>
          </a:p>
        </p:txBody>
      </p:sp>
      <p:sp>
        <p:nvSpPr>
          <p:cNvPr id="4" name="Slide Number Placeholder 3"/>
          <p:cNvSpPr>
            <a:spLocks noGrp="1"/>
          </p:cNvSpPr>
          <p:nvPr>
            <p:ph type="sldNum" sz="quarter" idx="5"/>
          </p:nvPr>
        </p:nvSpPr>
        <p:spPr/>
        <p:txBody>
          <a:bodyPr/>
          <a:lstStyle/>
          <a:p>
            <a:fld id="{D6CCA6D5-29E1-CC45-825F-3726A94F8E86}" type="slidenum">
              <a:rPr lang="en-US" smtClean="0"/>
              <a:pPr/>
              <a:t>26</a:t>
            </a:fld>
            <a:endParaRPr lang="en-US" dirty="0"/>
          </a:p>
        </p:txBody>
      </p:sp>
    </p:spTree>
    <p:extLst>
      <p:ext uri="{BB962C8B-B14F-4D97-AF65-F5344CB8AC3E}">
        <p14:creationId xmlns:p14="http://schemas.microsoft.com/office/powerpoint/2010/main" val="3189876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a:t>
            </a:r>
          </a:p>
        </p:txBody>
      </p:sp>
      <p:sp>
        <p:nvSpPr>
          <p:cNvPr id="4" name="Slide Number Placeholder 3"/>
          <p:cNvSpPr>
            <a:spLocks noGrp="1"/>
          </p:cNvSpPr>
          <p:nvPr>
            <p:ph type="sldNum" sz="quarter" idx="5"/>
          </p:nvPr>
        </p:nvSpPr>
        <p:spPr/>
        <p:txBody>
          <a:bodyPr/>
          <a:lstStyle/>
          <a:p>
            <a:fld id="{D6CCA6D5-29E1-CC45-825F-3726A94F8E86}" type="slidenum">
              <a:rPr lang="en-US" smtClean="0"/>
              <a:pPr/>
              <a:t>27</a:t>
            </a:fld>
            <a:endParaRPr lang="en-US" dirty="0"/>
          </a:p>
        </p:txBody>
      </p:sp>
    </p:spTree>
    <p:extLst>
      <p:ext uri="{BB962C8B-B14F-4D97-AF65-F5344CB8AC3E}">
        <p14:creationId xmlns:p14="http://schemas.microsoft.com/office/powerpoint/2010/main" val="15818104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t>
            </a:r>
          </a:p>
        </p:txBody>
      </p:sp>
      <p:sp>
        <p:nvSpPr>
          <p:cNvPr id="4" name="Slide Number Placeholder 3"/>
          <p:cNvSpPr>
            <a:spLocks noGrp="1"/>
          </p:cNvSpPr>
          <p:nvPr>
            <p:ph type="sldNum" sz="quarter" idx="5"/>
          </p:nvPr>
        </p:nvSpPr>
        <p:spPr/>
        <p:txBody>
          <a:bodyPr/>
          <a:lstStyle/>
          <a:p>
            <a:fld id="{D6CCA6D5-29E1-CC45-825F-3726A94F8E86}" type="slidenum">
              <a:rPr lang="en-US" smtClean="0"/>
              <a:pPr/>
              <a:t>29</a:t>
            </a:fld>
            <a:endParaRPr lang="en-US" dirty="0"/>
          </a:p>
        </p:txBody>
      </p:sp>
    </p:spTree>
    <p:extLst>
      <p:ext uri="{BB962C8B-B14F-4D97-AF65-F5344CB8AC3E}">
        <p14:creationId xmlns:p14="http://schemas.microsoft.com/office/powerpoint/2010/main" val="3145012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 – while general allegation of compliance or waiver with policy conditions is ok for pleading, it is not sufficient to avoid a defense without a reply.</a:t>
            </a:r>
          </a:p>
        </p:txBody>
      </p:sp>
      <p:sp>
        <p:nvSpPr>
          <p:cNvPr id="4" name="Slide Number Placeholder 3"/>
          <p:cNvSpPr>
            <a:spLocks noGrp="1"/>
          </p:cNvSpPr>
          <p:nvPr>
            <p:ph type="sldNum" sz="quarter" idx="5"/>
          </p:nvPr>
        </p:nvSpPr>
        <p:spPr/>
        <p:txBody>
          <a:bodyPr/>
          <a:lstStyle/>
          <a:p>
            <a:fld id="{D6CCA6D5-29E1-CC45-825F-3726A94F8E86}" type="slidenum">
              <a:rPr lang="en-US" smtClean="0"/>
              <a:pPr/>
              <a:t>30</a:t>
            </a:fld>
            <a:endParaRPr lang="en-US" dirty="0"/>
          </a:p>
        </p:txBody>
      </p:sp>
    </p:spTree>
    <p:extLst>
      <p:ext uri="{BB962C8B-B14F-4D97-AF65-F5344CB8AC3E}">
        <p14:creationId xmlns:p14="http://schemas.microsoft.com/office/powerpoint/2010/main" val="3287860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t>
            </a:r>
          </a:p>
        </p:txBody>
      </p:sp>
      <p:sp>
        <p:nvSpPr>
          <p:cNvPr id="4" name="Slide Number Placeholder 3"/>
          <p:cNvSpPr>
            <a:spLocks noGrp="1"/>
          </p:cNvSpPr>
          <p:nvPr>
            <p:ph type="sldNum" sz="quarter" idx="5"/>
          </p:nvPr>
        </p:nvSpPr>
        <p:spPr/>
        <p:txBody>
          <a:bodyPr/>
          <a:lstStyle/>
          <a:p>
            <a:fld id="{D6CCA6D5-29E1-CC45-825F-3726A94F8E86}" type="slidenum">
              <a:rPr lang="en-US" smtClean="0"/>
              <a:pPr/>
              <a:t>31</a:t>
            </a:fld>
            <a:endParaRPr lang="en-US" dirty="0"/>
          </a:p>
        </p:txBody>
      </p:sp>
    </p:spTree>
    <p:extLst>
      <p:ext uri="{BB962C8B-B14F-4D97-AF65-F5344CB8AC3E}">
        <p14:creationId xmlns:p14="http://schemas.microsoft.com/office/powerpoint/2010/main" val="2175849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a:t>
            </a:r>
          </a:p>
        </p:txBody>
      </p:sp>
      <p:sp>
        <p:nvSpPr>
          <p:cNvPr id="4" name="Slide Number Placeholder 3"/>
          <p:cNvSpPr>
            <a:spLocks noGrp="1"/>
          </p:cNvSpPr>
          <p:nvPr>
            <p:ph type="sldNum" sz="quarter" idx="5"/>
          </p:nvPr>
        </p:nvSpPr>
        <p:spPr/>
        <p:txBody>
          <a:bodyPr/>
          <a:lstStyle/>
          <a:p>
            <a:fld id="{D6CCA6D5-29E1-CC45-825F-3726A94F8E86}" type="slidenum">
              <a:rPr lang="en-US" smtClean="0"/>
              <a:pPr/>
              <a:t>32</a:t>
            </a:fld>
            <a:endParaRPr lang="en-US" dirty="0"/>
          </a:p>
        </p:txBody>
      </p:sp>
    </p:spTree>
    <p:extLst>
      <p:ext uri="{BB962C8B-B14F-4D97-AF65-F5344CB8AC3E}">
        <p14:creationId xmlns:p14="http://schemas.microsoft.com/office/powerpoint/2010/main" val="18943431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t>
            </a:r>
          </a:p>
        </p:txBody>
      </p:sp>
      <p:sp>
        <p:nvSpPr>
          <p:cNvPr id="4" name="Slide Number Placeholder 3"/>
          <p:cNvSpPr>
            <a:spLocks noGrp="1"/>
          </p:cNvSpPr>
          <p:nvPr>
            <p:ph type="sldNum" sz="quarter" idx="5"/>
          </p:nvPr>
        </p:nvSpPr>
        <p:spPr/>
        <p:txBody>
          <a:bodyPr/>
          <a:lstStyle/>
          <a:p>
            <a:fld id="{D6CCA6D5-29E1-CC45-825F-3726A94F8E86}" type="slidenum">
              <a:rPr lang="en-US" smtClean="0"/>
              <a:pPr/>
              <a:t>33</a:t>
            </a:fld>
            <a:endParaRPr lang="en-US" dirty="0"/>
          </a:p>
        </p:txBody>
      </p:sp>
    </p:spTree>
    <p:extLst>
      <p:ext uri="{BB962C8B-B14F-4D97-AF65-F5344CB8AC3E}">
        <p14:creationId xmlns:p14="http://schemas.microsoft.com/office/powerpoint/2010/main" val="322487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a:t>
            </a:r>
          </a:p>
        </p:txBody>
      </p:sp>
      <p:sp>
        <p:nvSpPr>
          <p:cNvPr id="4" name="Slide Number Placeholder 3"/>
          <p:cNvSpPr>
            <a:spLocks noGrp="1"/>
          </p:cNvSpPr>
          <p:nvPr>
            <p:ph type="sldNum" sz="quarter" idx="5"/>
          </p:nvPr>
        </p:nvSpPr>
        <p:spPr/>
        <p:txBody>
          <a:bodyPr/>
          <a:lstStyle/>
          <a:p>
            <a:fld id="{D6CCA6D5-29E1-CC45-825F-3726A94F8E86}" type="slidenum">
              <a:rPr lang="en-US" smtClean="0"/>
              <a:pPr/>
              <a:t>34</a:t>
            </a:fld>
            <a:endParaRPr lang="en-US" dirty="0"/>
          </a:p>
        </p:txBody>
      </p:sp>
    </p:spTree>
    <p:extLst>
      <p:ext uri="{BB962C8B-B14F-4D97-AF65-F5344CB8AC3E}">
        <p14:creationId xmlns:p14="http://schemas.microsoft.com/office/powerpoint/2010/main" val="3866628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a:t>
            </a:r>
          </a:p>
        </p:txBody>
      </p:sp>
      <p:sp>
        <p:nvSpPr>
          <p:cNvPr id="4" name="Slide Number Placeholder 3"/>
          <p:cNvSpPr>
            <a:spLocks noGrp="1"/>
          </p:cNvSpPr>
          <p:nvPr>
            <p:ph type="sldNum" sz="quarter" idx="5"/>
          </p:nvPr>
        </p:nvSpPr>
        <p:spPr/>
        <p:txBody>
          <a:bodyPr/>
          <a:lstStyle/>
          <a:p>
            <a:fld id="{D6CCA6D5-29E1-CC45-825F-3726A94F8E86}" type="slidenum">
              <a:rPr lang="en-US" smtClean="0"/>
              <a:pPr/>
              <a:t>5</a:t>
            </a:fld>
            <a:endParaRPr lang="en-US" dirty="0"/>
          </a:p>
        </p:txBody>
      </p:sp>
    </p:spTree>
    <p:extLst>
      <p:ext uri="{BB962C8B-B14F-4D97-AF65-F5344CB8AC3E}">
        <p14:creationId xmlns:p14="http://schemas.microsoft.com/office/powerpoint/2010/main" val="41971176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a:t>
            </a:r>
          </a:p>
        </p:txBody>
      </p:sp>
      <p:sp>
        <p:nvSpPr>
          <p:cNvPr id="4" name="Slide Number Placeholder 3"/>
          <p:cNvSpPr>
            <a:spLocks noGrp="1"/>
          </p:cNvSpPr>
          <p:nvPr>
            <p:ph type="sldNum" sz="quarter" idx="5"/>
          </p:nvPr>
        </p:nvSpPr>
        <p:spPr/>
        <p:txBody>
          <a:bodyPr/>
          <a:lstStyle/>
          <a:p>
            <a:fld id="{D6CCA6D5-29E1-CC45-825F-3726A94F8E86}" type="slidenum">
              <a:rPr lang="en-US" smtClean="0"/>
              <a:pPr/>
              <a:t>35</a:t>
            </a:fld>
            <a:endParaRPr lang="en-US" dirty="0"/>
          </a:p>
        </p:txBody>
      </p:sp>
    </p:spTree>
    <p:extLst>
      <p:ext uri="{BB962C8B-B14F-4D97-AF65-F5344CB8AC3E}">
        <p14:creationId xmlns:p14="http://schemas.microsoft.com/office/powerpoint/2010/main" val="12902815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t>
            </a:r>
          </a:p>
        </p:txBody>
      </p:sp>
      <p:sp>
        <p:nvSpPr>
          <p:cNvPr id="4" name="Slide Number Placeholder 3"/>
          <p:cNvSpPr>
            <a:spLocks noGrp="1"/>
          </p:cNvSpPr>
          <p:nvPr>
            <p:ph type="sldNum" sz="quarter" idx="5"/>
          </p:nvPr>
        </p:nvSpPr>
        <p:spPr/>
        <p:txBody>
          <a:bodyPr/>
          <a:lstStyle/>
          <a:p>
            <a:fld id="{D6CCA6D5-29E1-CC45-825F-3726A94F8E86}" type="slidenum">
              <a:rPr lang="en-US" smtClean="0"/>
              <a:pPr/>
              <a:t>37</a:t>
            </a:fld>
            <a:endParaRPr lang="en-US" dirty="0"/>
          </a:p>
        </p:txBody>
      </p:sp>
    </p:spTree>
    <p:extLst>
      <p:ext uri="{BB962C8B-B14F-4D97-AF65-F5344CB8AC3E}">
        <p14:creationId xmlns:p14="http://schemas.microsoft.com/office/powerpoint/2010/main" val="3149421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a:t>
            </a:r>
          </a:p>
        </p:txBody>
      </p:sp>
      <p:sp>
        <p:nvSpPr>
          <p:cNvPr id="4" name="Slide Number Placeholder 3"/>
          <p:cNvSpPr>
            <a:spLocks noGrp="1"/>
          </p:cNvSpPr>
          <p:nvPr>
            <p:ph type="sldNum" sz="quarter" idx="5"/>
          </p:nvPr>
        </p:nvSpPr>
        <p:spPr/>
        <p:txBody>
          <a:bodyPr/>
          <a:lstStyle/>
          <a:p>
            <a:fld id="{D6CCA6D5-29E1-CC45-825F-3726A94F8E86}" type="slidenum">
              <a:rPr lang="en-US" smtClean="0"/>
              <a:pPr/>
              <a:t>38</a:t>
            </a:fld>
            <a:endParaRPr lang="en-US" dirty="0"/>
          </a:p>
        </p:txBody>
      </p:sp>
    </p:spTree>
    <p:extLst>
      <p:ext uri="{BB962C8B-B14F-4D97-AF65-F5344CB8AC3E}">
        <p14:creationId xmlns:p14="http://schemas.microsoft.com/office/powerpoint/2010/main" val="26040484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t>
            </a:r>
          </a:p>
        </p:txBody>
      </p:sp>
      <p:sp>
        <p:nvSpPr>
          <p:cNvPr id="4" name="Slide Number Placeholder 3"/>
          <p:cNvSpPr>
            <a:spLocks noGrp="1"/>
          </p:cNvSpPr>
          <p:nvPr>
            <p:ph type="sldNum" sz="quarter" idx="5"/>
          </p:nvPr>
        </p:nvSpPr>
        <p:spPr/>
        <p:txBody>
          <a:bodyPr/>
          <a:lstStyle/>
          <a:p>
            <a:fld id="{D6CCA6D5-29E1-CC45-825F-3726A94F8E86}" type="slidenum">
              <a:rPr lang="en-US" smtClean="0"/>
              <a:pPr/>
              <a:t>40</a:t>
            </a:fld>
            <a:endParaRPr lang="en-US" dirty="0"/>
          </a:p>
        </p:txBody>
      </p:sp>
    </p:spTree>
    <p:extLst>
      <p:ext uri="{BB962C8B-B14F-4D97-AF65-F5344CB8AC3E}">
        <p14:creationId xmlns:p14="http://schemas.microsoft.com/office/powerpoint/2010/main" val="4404557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a:t>
            </a:r>
          </a:p>
        </p:txBody>
      </p:sp>
      <p:sp>
        <p:nvSpPr>
          <p:cNvPr id="4" name="Slide Number Placeholder 3"/>
          <p:cNvSpPr>
            <a:spLocks noGrp="1"/>
          </p:cNvSpPr>
          <p:nvPr>
            <p:ph type="sldNum" sz="quarter" idx="5"/>
          </p:nvPr>
        </p:nvSpPr>
        <p:spPr/>
        <p:txBody>
          <a:bodyPr/>
          <a:lstStyle/>
          <a:p>
            <a:fld id="{D6CCA6D5-29E1-CC45-825F-3726A94F8E86}" type="slidenum">
              <a:rPr lang="en-US" smtClean="0"/>
              <a:pPr/>
              <a:t>41</a:t>
            </a:fld>
            <a:endParaRPr lang="en-US" dirty="0"/>
          </a:p>
        </p:txBody>
      </p:sp>
    </p:spTree>
    <p:extLst>
      <p:ext uri="{BB962C8B-B14F-4D97-AF65-F5344CB8AC3E}">
        <p14:creationId xmlns:p14="http://schemas.microsoft.com/office/powerpoint/2010/main" val="20427127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t>
            </a:r>
          </a:p>
        </p:txBody>
      </p:sp>
      <p:sp>
        <p:nvSpPr>
          <p:cNvPr id="4" name="Slide Number Placeholder 3"/>
          <p:cNvSpPr>
            <a:spLocks noGrp="1"/>
          </p:cNvSpPr>
          <p:nvPr>
            <p:ph type="sldNum" sz="quarter" idx="5"/>
          </p:nvPr>
        </p:nvSpPr>
        <p:spPr/>
        <p:txBody>
          <a:bodyPr/>
          <a:lstStyle/>
          <a:p>
            <a:fld id="{D6CCA6D5-29E1-CC45-825F-3726A94F8E86}" type="slidenum">
              <a:rPr lang="en-US" smtClean="0"/>
              <a:pPr/>
              <a:t>42</a:t>
            </a:fld>
            <a:endParaRPr lang="en-US" dirty="0"/>
          </a:p>
        </p:txBody>
      </p:sp>
    </p:spTree>
    <p:extLst>
      <p:ext uri="{BB962C8B-B14F-4D97-AF65-F5344CB8AC3E}">
        <p14:creationId xmlns:p14="http://schemas.microsoft.com/office/powerpoint/2010/main" val="25993271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a:t>
            </a:r>
          </a:p>
        </p:txBody>
      </p:sp>
      <p:sp>
        <p:nvSpPr>
          <p:cNvPr id="4" name="Slide Number Placeholder 3"/>
          <p:cNvSpPr>
            <a:spLocks noGrp="1"/>
          </p:cNvSpPr>
          <p:nvPr>
            <p:ph type="sldNum" sz="quarter" idx="5"/>
          </p:nvPr>
        </p:nvSpPr>
        <p:spPr/>
        <p:txBody>
          <a:bodyPr/>
          <a:lstStyle/>
          <a:p>
            <a:fld id="{D6CCA6D5-29E1-CC45-825F-3726A94F8E86}" type="slidenum">
              <a:rPr lang="en-US" smtClean="0"/>
              <a:pPr/>
              <a:t>43</a:t>
            </a:fld>
            <a:endParaRPr lang="en-US" dirty="0"/>
          </a:p>
        </p:txBody>
      </p:sp>
    </p:spTree>
    <p:extLst>
      <p:ext uri="{BB962C8B-B14F-4D97-AF65-F5344CB8AC3E}">
        <p14:creationId xmlns:p14="http://schemas.microsoft.com/office/powerpoint/2010/main" val="12057857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t>
            </a:r>
          </a:p>
        </p:txBody>
      </p:sp>
      <p:sp>
        <p:nvSpPr>
          <p:cNvPr id="4" name="Slide Number Placeholder 3"/>
          <p:cNvSpPr>
            <a:spLocks noGrp="1"/>
          </p:cNvSpPr>
          <p:nvPr>
            <p:ph type="sldNum" sz="quarter" idx="5"/>
          </p:nvPr>
        </p:nvSpPr>
        <p:spPr/>
        <p:txBody>
          <a:bodyPr/>
          <a:lstStyle/>
          <a:p>
            <a:fld id="{D6CCA6D5-29E1-CC45-825F-3726A94F8E86}" type="slidenum">
              <a:rPr lang="en-US" smtClean="0"/>
              <a:pPr/>
              <a:t>45</a:t>
            </a:fld>
            <a:endParaRPr lang="en-US" dirty="0"/>
          </a:p>
        </p:txBody>
      </p:sp>
    </p:spTree>
    <p:extLst>
      <p:ext uri="{BB962C8B-B14F-4D97-AF65-F5344CB8AC3E}">
        <p14:creationId xmlns:p14="http://schemas.microsoft.com/office/powerpoint/2010/main" val="29324922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a:t>
            </a:r>
          </a:p>
        </p:txBody>
      </p:sp>
      <p:sp>
        <p:nvSpPr>
          <p:cNvPr id="4" name="Slide Number Placeholder 3"/>
          <p:cNvSpPr>
            <a:spLocks noGrp="1"/>
          </p:cNvSpPr>
          <p:nvPr>
            <p:ph type="sldNum" sz="quarter" idx="5"/>
          </p:nvPr>
        </p:nvSpPr>
        <p:spPr/>
        <p:txBody>
          <a:bodyPr/>
          <a:lstStyle/>
          <a:p>
            <a:fld id="{D6CCA6D5-29E1-CC45-825F-3726A94F8E86}" type="slidenum">
              <a:rPr lang="en-US" smtClean="0"/>
              <a:pPr/>
              <a:t>46</a:t>
            </a:fld>
            <a:endParaRPr lang="en-US" dirty="0"/>
          </a:p>
        </p:txBody>
      </p:sp>
    </p:spTree>
    <p:extLst>
      <p:ext uri="{BB962C8B-B14F-4D97-AF65-F5344CB8AC3E}">
        <p14:creationId xmlns:p14="http://schemas.microsoft.com/office/powerpoint/2010/main" val="21406207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t>
            </a:r>
          </a:p>
        </p:txBody>
      </p:sp>
      <p:sp>
        <p:nvSpPr>
          <p:cNvPr id="4" name="Slide Number Placeholder 3"/>
          <p:cNvSpPr>
            <a:spLocks noGrp="1"/>
          </p:cNvSpPr>
          <p:nvPr>
            <p:ph type="sldNum" sz="quarter" idx="5"/>
          </p:nvPr>
        </p:nvSpPr>
        <p:spPr/>
        <p:txBody>
          <a:bodyPr/>
          <a:lstStyle/>
          <a:p>
            <a:fld id="{D6CCA6D5-29E1-CC45-825F-3726A94F8E86}" type="slidenum">
              <a:rPr lang="en-US" smtClean="0"/>
              <a:pPr/>
              <a:t>48</a:t>
            </a:fld>
            <a:endParaRPr lang="en-US" dirty="0"/>
          </a:p>
        </p:txBody>
      </p:sp>
    </p:spTree>
    <p:extLst>
      <p:ext uri="{BB962C8B-B14F-4D97-AF65-F5344CB8AC3E}">
        <p14:creationId xmlns:p14="http://schemas.microsoft.com/office/powerpoint/2010/main" val="60277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t>
            </a:r>
          </a:p>
        </p:txBody>
      </p:sp>
      <p:sp>
        <p:nvSpPr>
          <p:cNvPr id="4" name="Slide Number Placeholder 3"/>
          <p:cNvSpPr>
            <a:spLocks noGrp="1"/>
          </p:cNvSpPr>
          <p:nvPr>
            <p:ph type="sldNum" sz="quarter" idx="5"/>
          </p:nvPr>
        </p:nvSpPr>
        <p:spPr/>
        <p:txBody>
          <a:bodyPr/>
          <a:lstStyle/>
          <a:p>
            <a:fld id="{D6CCA6D5-29E1-CC45-825F-3726A94F8E86}" type="slidenum">
              <a:rPr lang="en-US" smtClean="0"/>
              <a:pPr/>
              <a:t>6</a:t>
            </a:fld>
            <a:endParaRPr lang="en-US" dirty="0"/>
          </a:p>
        </p:txBody>
      </p:sp>
    </p:spTree>
    <p:extLst>
      <p:ext uri="{BB962C8B-B14F-4D97-AF65-F5344CB8AC3E}">
        <p14:creationId xmlns:p14="http://schemas.microsoft.com/office/powerpoint/2010/main" val="11545083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a:t>
            </a:r>
          </a:p>
        </p:txBody>
      </p:sp>
      <p:sp>
        <p:nvSpPr>
          <p:cNvPr id="4" name="Slide Number Placeholder 3"/>
          <p:cNvSpPr>
            <a:spLocks noGrp="1"/>
          </p:cNvSpPr>
          <p:nvPr>
            <p:ph type="sldNum" sz="quarter" idx="5"/>
          </p:nvPr>
        </p:nvSpPr>
        <p:spPr/>
        <p:txBody>
          <a:bodyPr/>
          <a:lstStyle/>
          <a:p>
            <a:fld id="{D6CCA6D5-29E1-CC45-825F-3726A94F8E86}" type="slidenum">
              <a:rPr lang="en-US" smtClean="0"/>
              <a:pPr/>
              <a:t>49</a:t>
            </a:fld>
            <a:endParaRPr lang="en-US" dirty="0"/>
          </a:p>
        </p:txBody>
      </p:sp>
    </p:spTree>
    <p:extLst>
      <p:ext uri="{BB962C8B-B14F-4D97-AF65-F5344CB8AC3E}">
        <p14:creationId xmlns:p14="http://schemas.microsoft.com/office/powerpoint/2010/main" val="31013803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t>
            </a:r>
          </a:p>
        </p:txBody>
      </p:sp>
      <p:sp>
        <p:nvSpPr>
          <p:cNvPr id="4" name="Slide Number Placeholder 3"/>
          <p:cNvSpPr>
            <a:spLocks noGrp="1"/>
          </p:cNvSpPr>
          <p:nvPr>
            <p:ph type="sldNum" sz="quarter" idx="5"/>
          </p:nvPr>
        </p:nvSpPr>
        <p:spPr/>
        <p:txBody>
          <a:bodyPr/>
          <a:lstStyle/>
          <a:p>
            <a:fld id="{D6CCA6D5-29E1-CC45-825F-3726A94F8E86}" type="slidenum">
              <a:rPr lang="en-US" smtClean="0"/>
              <a:pPr/>
              <a:t>50</a:t>
            </a:fld>
            <a:endParaRPr lang="en-US" dirty="0"/>
          </a:p>
        </p:txBody>
      </p:sp>
    </p:spTree>
    <p:extLst>
      <p:ext uri="{BB962C8B-B14F-4D97-AF65-F5344CB8AC3E}">
        <p14:creationId xmlns:p14="http://schemas.microsoft.com/office/powerpoint/2010/main" val="8574882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a:t>
            </a:r>
          </a:p>
        </p:txBody>
      </p:sp>
      <p:sp>
        <p:nvSpPr>
          <p:cNvPr id="4" name="Slide Number Placeholder 3"/>
          <p:cNvSpPr>
            <a:spLocks noGrp="1"/>
          </p:cNvSpPr>
          <p:nvPr>
            <p:ph type="sldNum" sz="quarter" idx="5"/>
          </p:nvPr>
        </p:nvSpPr>
        <p:spPr/>
        <p:txBody>
          <a:bodyPr/>
          <a:lstStyle/>
          <a:p>
            <a:fld id="{D6CCA6D5-29E1-CC45-825F-3726A94F8E86}" type="slidenum">
              <a:rPr lang="en-US" smtClean="0"/>
              <a:pPr/>
              <a:t>52</a:t>
            </a:fld>
            <a:endParaRPr lang="en-US" dirty="0"/>
          </a:p>
        </p:txBody>
      </p:sp>
    </p:spTree>
    <p:extLst>
      <p:ext uri="{BB962C8B-B14F-4D97-AF65-F5344CB8AC3E}">
        <p14:creationId xmlns:p14="http://schemas.microsoft.com/office/powerpoint/2010/main" val="24513180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t>
            </a:r>
          </a:p>
        </p:txBody>
      </p:sp>
      <p:sp>
        <p:nvSpPr>
          <p:cNvPr id="4" name="Slide Number Placeholder 3"/>
          <p:cNvSpPr>
            <a:spLocks noGrp="1"/>
          </p:cNvSpPr>
          <p:nvPr>
            <p:ph type="sldNum" sz="quarter" idx="5"/>
          </p:nvPr>
        </p:nvSpPr>
        <p:spPr/>
        <p:txBody>
          <a:bodyPr/>
          <a:lstStyle/>
          <a:p>
            <a:fld id="{D6CCA6D5-29E1-CC45-825F-3726A94F8E86}" type="slidenum">
              <a:rPr lang="en-US" smtClean="0"/>
              <a:pPr/>
              <a:t>53</a:t>
            </a:fld>
            <a:endParaRPr lang="en-US" dirty="0"/>
          </a:p>
        </p:txBody>
      </p:sp>
    </p:spTree>
    <p:extLst>
      <p:ext uri="{BB962C8B-B14F-4D97-AF65-F5344CB8AC3E}">
        <p14:creationId xmlns:p14="http://schemas.microsoft.com/office/powerpoint/2010/main" val="30003479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a:t>
            </a:r>
          </a:p>
        </p:txBody>
      </p:sp>
      <p:sp>
        <p:nvSpPr>
          <p:cNvPr id="4" name="Slide Number Placeholder 3"/>
          <p:cNvSpPr>
            <a:spLocks noGrp="1"/>
          </p:cNvSpPr>
          <p:nvPr>
            <p:ph type="sldNum" sz="quarter" idx="5"/>
          </p:nvPr>
        </p:nvSpPr>
        <p:spPr/>
        <p:txBody>
          <a:bodyPr/>
          <a:lstStyle/>
          <a:p>
            <a:fld id="{D6CCA6D5-29E1-CC45-825F-3726A94F8E86}" type="slidenum">
              <a:rPr lang="en-US" smtClean="0"/>
              <a:pPr/>
              <a:t>55</a:t>
            </a:fld>
            <a:endParaRPr lang="en-US" dirty="0"/>
          </a:p>
        </p:txBody>
      </p:sp>
    </p:spTree>
    <p:extLst>
      <p:ext uri="{BB962C8B-B14F-4D97-AF65-F5344CB8AC3E}">
        <p14:creationId xmlns:p14="http://schemas.microsoft.com/office/powerpoint/2010/main" val="18317317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MAV\</a:t>
            </a:r>
            <a:endParaRPr lang="en-US" dirty="0"/>
          </a:p>
        </p:txBody>
      </p:sp>
      <p:sp>
        <p:nvSpPr>
          <p:cNvPr id="4" name="Slide Number Placeholder 3"/>
          <p:cNvSpPr>
            <a:spLocks noGrp="1"/>
          </p:cNvSpPr>
          <p:nvPr>
            <p:ph type="sldNum" sz="quarter" idx="5"/>
          </p:nvPr>
        </p:nvSpPr>
        <p:spPr/>
        <p:txBody>
          <a:bodyPr/>
          <a:lstStyle/>
          <a:p>
            <a:fld id="{D6CCA6D5-29E1-CC45-825F-3726A94F8E86}" type="slidenum">
              <a:rPr lang="en-US" smtClean="0"/>
              <a:pPr/>
              <a:t>56</a:t>
            </a:fld>
            <a:endParaRPr lang="en-US" dirty="0"/>
          </a:p>
        </p:txBody>
      </p:sp>
    </p:spTree>
    <p:extLst>
      <p:ext uri="{BB962C8B-B14F-4D97-AF65-F5344CB8AC3E}">
        <p14:creationId xmlns:p14="http://schemas.microsoft.com/office/powerpoint/2010/main" val="1178589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t>
            </a:r>
          </a:p>
        </p:txBody>
      </p:sp>
      <p:sp>
        <p:nvSpPr>
          <p:cNvPr id="4" name="Slide Number Placeholder 3"/>
          <p:cNvSpPr>
            <a:spLocks noGrp="1"/>
          </p:cNvSpPr>
          <p:nvPr>
            <p:ph type="sldNum" sz="quarter" idx="5"/>
          </p:nvPr>
        </p:nvSpPr>
        <p:spPr/>
        <p:txBody>
          <a:bodyPr/>
          <a:lstStyle/>
          <a:p>
            <a:fld id="{D6CCA6D5-29E1-CC45-825F-3726A94F8E86}" type="slidenum">
              <a:rPr lang="en-US" smtClean="0"/>
              <a:pPr/>
              <a:t>7</a:t>
            </a:fld>
            <a:endParaRPr lang="en-US" dirty="0"/>
          </a:p>
        </p:txBody>
      </p:sp>
    </p:spTree>
    <p:extLst>
      <p:ext uri="{BB962C8B-B14F-4D97-AF65-F5344CB8AC3E}">
        <p14:creationId xmlns:p14="http://schemas.microsoft.com/office/powerpoint/2010/main" val="3912648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a:t>
            </a:r>
          </a:p>
        </p:txBody>
      </p:sp>
      <p:sp>
        <p:nvSpPr>
          <p:cNvPr id="4" name="Slide Number Placeholder 3"/>
          <p:cNvSpPr>
            <a:spLocks noGrp="1"/>
          </p:cNvSpPr>
          <p:nvPr>
            <p:ph type="sldNum" sz="quarter" idx="5"/>
          </p:nvPr>
        </p:nvSpPr>
        <p:spPr/>
        <p:txBody>
          <a:bodyPr/>
          <a:lstStyle/>
          <a:p>
            <a:fld id="{D6CCA6D5-29E1-CC45-825F-3726A94F8E86}" type="slidenum">
              <a:rPr lang="en-US" smtClean="0"/>
              <a:pPr/>
              <a:t>8</a:t>
            </a:fld>
            <a:endParaRPr lang="en-US" dirty="0"/>
          </a:p>
        </p:txBody>
      </p:sp>
    </p:spTree>
    <p:extLst>
      <p:ext uri="{BB962C8B-B14F-4D97-AF65-F5344CB8AC3E}">
        <p14:creationId xmlns:p14="http://schemas.microsoft.com/office/powerpoint/2010/main" val="3086236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a:t>
            </a:r>
          </a:p>
        </p:txBody>
      </p:sp>
      <p:sp>
        <p:nvSpPr>
          <p:cNvPr id="4" name="Slide Number Placeholder 3"/>
          <p:cNvSpPr>
            <a:spLocks noGrp="1"/>
          </p:cNvSpPr>
          <p:nvPr>
            <p:ph type="sldNum" sz="quarter" idx="5"/>
          </p:nvPr>
        </p:nvSpPr>
        <p:spPr/>
        <p:txBody>
          <a:bodyPr/>
          <a:lstStyle/>
          <a:p>
            <a:fld id="{D6CCA6D5-29E1-CC45-825F-3726A94F8E86}" type="slidenum">
              <a:rPr lang="en-US" smtClean="0"/>
              <a:pPr/>
              <a:t>9</a:t>
            </a:fld>
            <a:endParaRPr lang="en-US" dirty="0"/>
          </a:p>
        </p:txBody>
      </p:sp>
    </p:spTree>
    <p:extLst>
      <p:ext uri="{BB962C8B-B14F-4D97-AF65-F5344CB8AC3E}">
        <p14:creationId xmlns:p14="http://schemas.microsoft.com/office/powerpoint/2010/main" val="1909506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a:t>
            </a:r>
          </a:p>
        </p:txBody>
      </p:sp>
      <p:sp>
        <p:nvSpPr>
          <p:cNvPr id="4" name="Slide Number Placeholder 3"/>
          <p:cNvSpPr>
            <a:spLocks noGrp="1"/>
          </p:cNvSpPr>
          <p:nvPr>
            <p:ph type="sldNum" sz="quarter" idx="5"/>
          </p:nvPr>
        </p:nvSpPr>
        <p:spPr/>
        <p:txBody>
          <a:bodyPr/>
          <a:lstStyle/>
          <a:p>
            <a:fld id="{D6CCA6D5-29E1-CC45-825F-3726A94F8E86}" type="slidenum">
              <a:rPr lang="en-US" smtClean="0"/>
              <a:pPr/>
              <a:t>10</a:t>
            </a:fld>
            <a:endParaRPr lang="en-US" dirty="0"/>
          </a:p>
        </p:txBody>
      </p:sp>
    </p:spTree>
    <p:extLst>
      <p:ext uri="{BB962C8B-B14F-4D97-AF65-F5344CB8AC3E}">
        <p14:creationId xmlns:p14="http://schemas.microsoft.com/office/powerpoint/2010/main" val="3390093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t>
            </a:r>
          </a:p>
        </p:txBody>
      </p:sp>
      <p:sp>
        <p:nvSpPr>
          <p:cNvPr id="4" name="Slide Number Placeholder 3"/>
          <p:cNvSpPr>
            <a:spLocks noGrp="1"/>
          </p:cNvSpPr>
          <p:nvPr>
            <p:ph type="sldNum" sz="quarter" idx="5"/>
          </p:nvPr>
        </p:nvSpPr>
        <p:spPr/>
        <p:txBody>
          <a:bodyPr/>
          <a:lstStyle/>
          <a:p>
            <a:fld id="{D6CCA6D5-29E1-CC45-825F-3726A94F8E86}" type="slidenum">
              <a:rPr lang="en-US" smtClean="0"/>
              <a:pPr/>
              <a:t>12</a:t>
            </a:fld>
            <a:endParaRPr lang="en-US" dirty="0"/>
          </a:p>
        </p:txBody>
      </p:sp>
    </p:spTree>
    <p:extLst>
      <p:ext uri="{BB962C8B-B14F-4D97-AF65-F5344CB8AC3E}">
        <p14:creationId xmlns:p14="http://schemas.microsoft.com/office/powerpoint/2010/main" val="3827301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787BDD-B9AF-42AC-072F-94C26F31C542}"/>
              </a:ext>
            </a:extLst>
          </p:cNvPr>
          <p:cNvSpPr>
            <a:spLocks noGrp="1"/>
          </p:cNvSpPr>
          <p:nvPr>
            <p:ph idx="1" hasCustomPrompt="1"/>
          </p:nvPr>
        </p:nvSpPr>
        <p:spPr>
          <a:xfrm>
            <a:off x="1208314" y="1557338"/>
            <a:ext cx="10431998" cy="4578286"/>
          </a:xfrm>
        </p:spPr>
        <p:txBody>
          <a:bodyPr>
            <a:noAutofit/>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6" name="Title 425">
            <a:extLst>
              <a:ext uri="{FF2B5EF4-FFF2-40B4-BE49-F238E27FC236}">
                <a16:creationId xmlns:a16="http://schemas.microsoft.com/office/drawing/2014/main" id="{C6CFD082-36E7-453D-A09B-0EC8396C62A1}"/>
              </a:ext>
            </a:extLst>
          </p:cNvPr>
          <p:cNvSpPr>
            <a:spLocks noGrp="1"/>
          </p:cNvSpPr>
          <p:nvPr>
            <p:ph type="title" hasCustomPrompt="1"/>
          </p:nvPr>
        </p:nvSpPr>
        <p:spPr/>
        <p:txBody>
          <a:bodyPr vert="horz" lIns="91440" tIns="45720" rIns="91440" bIns="45720" rtlCol="0" anchor="b">
            <a:normAutofit/>
          </a:bodyPr>
          <a:lstStyle>
            <a:lvl1pPr>
              <a:defRPr lang="en-US" dirty="0"/>
            </a:lvl1pPr>
          </a:lstStyle>
          <a:p>
            <a:pPr lvl="0"/>
            <a:r>
              <a:rPr lang="en-US" dirty="0"/>
              <a:t>Title &amp; Content Layout – Click to Edit</a:t>
            </a:r>
          </a:p>
        </p:txBody>
      </p:sp>
      <p:grpSp>
        <p:nvGrpSpPr>
          <p:cNvPr id="2" name="Wind Footer">
            <a:extLst>
              <a:ext uri="{FF2B5EF4-FFF2-40B4-BE49-F238E27FC236}">
                <a16:creationId xmlns:a16="http://schemas.microsoft.com/office/drawing/2014/main" id="{6C1EFCEA-42A6-44CB-B2DB-7B5BBE11BC84}"/>
              </a:ext>
            </a:extLst>
          </p:cNvPr>
          <p:cNvGrpSpPr/>
          <p:nvPr userDrawn="1"/>
        </p:nvGrpSpPr>
        <p:grpSpPr>
          <a:xfrm>
            <a:off x="0" y="6400800"/>
            <a:ext cx="12198096" cy="457200"/>
            <a:chOff x="0" y="6400800"/>
            <a:chExt cx="12198096" cy="457200"/>
          </a:xfrm>
        </p:grpSpPr>
        <p:sp>
          <p:nvSpPr>
            <p:cNvPr id="26" name="Rectangle 25">
              <a:extLst>
                <a:ext uri="{FF2B5EF4-FFF2-40B4-BE49-F238E27FC236}">
                  <a16:creationId xmlns:a16="http://schemas.microsoft.com/office/drawing/2014/main" id="{95CD10CD-D3B3-4EC7-BFCC-5B3B090625AF}"/>
                </a:ext>
              </a:extLst>
            </p:cNvPr>
            <p:cNvSpPr/>
            <p:nvPr/>
          </p:nvSpPr>
          <p:spPr>
            <a:xfrm>
              <a:off x="0" y="6400800"/>
              <a:ext cx="12198096" cy="457200"/>
            </a:xfrm>
            <a:prstGeom prst="rect">
              <a:avLst/>
            </a:prstGeom>
            <a:gradFill flip="none" rotWithShape="1">
              <a:gsLst>
                <a:gs pos="0">
                  <a:srgbClr val="44958A"/>
                </a:gs>
                <a:gs pos="100000">
                  <a:srgbClr val="3A7F7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5B76E884-D9BC-43B6-9E97-7510A1084368}"/>
                </a:ext>
              </a:extLst>
            </p:cNvPr>
            <p:cNvSpPr txBox="1"/>
            <p:nvPr/>
          </p:nvSpPr>
          <p:spPr>
            <a:xfrm>
              <a:off x="10818876" y="6490901"/>
              <a:ext cx="1371600" cy="276999"/>
            </a:xfrm>
            <a:prstGeom prst="rect">
              <a:avLst/>
            </a:prstGeom>
            <a:noFill/>
          </p:spPr>
          <p:txBody>
            <a:bodyPr wrap="square" rtlCol="0">
              <a:spAutoFit/>
            </a:bodyPr>
            <a:lstStyle/>
            <a:p>
              <a:r>
                <a:rPr lang="en-US" sz="1200" spc="300" dirty="0">
                  <a:solidFill>
                    <a:schemeClr val="bg1"/>
                  </a:solidFill>
                </a:rPr>
                <a:t>WIND 2026</a:t>
              </a:r>
            </a:p>
          </p:txBody>
        </p:sp>
        <p:cxnSp>
          <p:nvCxnSpPr>
            <p:cNvPr id="28" name="footer separator">
              <a:extLst>
                <a:ext uri="{FF2B5EF4-FFF2-40B4-BE49-F238E27FC236}">
                  <a16:creationId xmlns:a16="http://schemas.microsoft.com/office/drawing/2014/main" id="{EC5D19F8-10D8-4FE4-842B-FA2CD962F5AC}"/>
                </a:ext>
              </a:extLst>
            </p:cNvPr>
            <p:cNvCxnSpPr>
              <a:cxnSpLocks/>
            </p:cNvCxnSpPr>
            <p:nvPr/>
          </p:nvCxnSpPr>
          <p:spPr>
            <a:xfrm>
              <a:off x="10680936" y="6463393"/>
              <a:ext cx="0" cy="332014"/>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29" name="Wind presentation lockup">
              <a:extLst>
                <a:ext uri="{FF2B5EF4-FFF2-40B4-BE49-F238E27FC236}">
                  <a16:creationId xmlns:a16="http://schemas.microsoft.com/office/drawing/2014/main" id="{A476CB1D-B5CC-41B7-8410-92659B85EFBA}"/>
                </a:ext>
              </a:extLst>
            </p:cNvPr>
            <p:cNvPicPr>
              <a:picLocks noChangeAspect="1"/>
            </p:cNvPicPr>
            <p:nvPr/>
          </p:nvPicPr>
          <p:blipFill>
            <a:blip r:embed="rId2"/>
            <a:stretch>
              <a:fillRect/>
            </a:stretch>
          </p:blipFill>
          <p:spPr>
            <a:xfrm>
              <a:off x="8911737" y="6425184"/>
              <a:ext cx="1597155" cy="408433"/>
            </a:xfrm>
            <a:prstGeom prst="rect">
              <a:avLst/>
            </a:prstGeom>
          </p:spPr>
        </p:pic>
      </p:grpSp>
    </p:spTree>
    <p:extLst>
      <p:ext uri="{BB962C8B-B14F-4D97-AF65-F5344CB8AC3E}">
        <p14:creationId xmlns:p14="http://schemas.microsoft.com/office/powerpoint/2010/main" val="1982856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7572D-8BA9-4610-5574-660385B26C5A}"/>
              </a:ext>
            </a:extLst>
          </p:cNvPr>
          <p:cNvSpPr>
            <a:spLocks noGrp="1"/>
          </p:cNvSpPr>
          <p:nvPr>
            <p:ph type="title" hasCustomPrompt="1"/>
          </p:nvPr>
        </p:nvSpPr>
        <p:spPr>
          <a:xfrm>
            <a:off x="548640" y="222095"/>
            <a:ext cx="11091672" cy="1197864"/>
          </a:xfrm>
        </p:spPr>
        <p:txBody>
          <a:bodyPr>
            <a:noAutofit/>
          </a:bodyPr>
          <a:lstStyle>
            <a:lvl1pPr>
              <a:defRPr/>
            </a:lvl1pPr>
          </a:lstStyle>
          <a:p>
            <a:r>
              <a:rPr lang="en-US" dirty="0"/>
              <a:t>Title &amp; Subtitle w/Content – Click to Edit</a:t>
            </a:r>
            <a:endParaRPr lang="en-CA" dirty="0"/>
          </a:p>
        </p:txBody>
      </p:sp>
      <p:sp>
        <p:nvSpPr>
          <p:cNvPr id="11" name="Subtitle 2">
            <a:extLst>
              <a:ext uri="{FF2B5EF4-FFF2-40B4-BE49-F238E27FC236}">
                <a16:creationId xmlns:a16="http://schemas.microsoft.com/office/drawing/2014/main" id="{A6CD6D2C-9BD0-BF37-9A66-3986176D8605}"/>
              </a:ext>
            </a:extLst>
          </p:cNvPr>
          <p:cNvSpPr>
            <a:spLocks noGrp="1"/>
          </p:cNvSpPr>
          <p:nvPr>
            <p:ph type="subTitle" idx="17" hasCustomPrompt="1"/>
          </p:nvPr>
        </p:nvSpPr>
        <p:spPr>
          <a:xfrm>
            <a:off x="548639" y="1420586"/>
            <a:ext cx="11091672" cy="405039"/>
          </a:xfrm>
        </p:spPr>
        <p:txBody>
          <a:bodyPr anchor="ctr" anchorCtr="0">
            <a:noAutofit/>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 an introduction, summary, overview, etc.</a:t>
            </a:r>
          </a:p>
        </p:txBody>
      </p:sp>
      <p:sp>
        <p:nvSpPr>
          <p:cNvPr id="3" name="Content Placeholder 3">
            <a:extLst>
              <a:ext uri="{FF2B5EF4-FFF2-40B4-BE49-F238E27FC236}">
                <a16:creationId xmlns:a16="http://schemas.microsoft.com/office/drawing/2014/main" id="{345444A1-4067-039A-6C45-035ED3385DCF}"/>
              </a:ext>
            </a:extLst>
          </p:cNvPr>
          <p:cNvSpPr>
            <a:spLocks noGrp="1"/>
          </p:cNvSpPr>
          <p:nvPr>
            <p:ph idx="1" hasCustomPrompt="1"/>
          </p:nvPr>
        </p:nvSpPr>
        <p:spPr>
          <a:xfrm>
            <a:off x="548640" y="1975104"/>
            <a:ext cx="11091672" cy="4153872"/>
          </a:xfrm>
          <a:prstGeom prst="rect">
            <a:avLst/>
          </a:prstGeom>
        </p:spPr>
        <p:txBody>
          <a:bodyPr>
            <a:noAutofit/>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grpSp>
        <p:nvGrpSpPr>
          <p:cNvPr id="10" name="Wind Footer">
            <a:extLst>
              <a:ext uri="{FF2B5EF4-FFF2-40B4-BE49-F238E27FC236}">
                <a16:creationId xmlns:a16="http://schemas.microsoft.com/office/drawing/2014/main" id="{3AFD5A33-0515-4609-9F97-711772CAE5E7}"/>
              </a:ext>
            </a:extLst>
          </p:cNvPr>
          <p:cNvGrpSpPr/>
          <p:nvPr userDrawn="1"/>
        </p:nvGrpSpPr>
        <p:grpSpPr>
          <a:xfrm>
            <a:off x="0" y="6400800"/>
            <a:ext cx="12198096" cy="457200"/>
            <a:chOff x="0" y="6400800"/>
            <a:chExt cx="12198096" cy="457200"/>
          </a:xfrm>
        </p:grpSpPr>
        <p:sp>
          <p:nvSpPr>
            <p:cNvPr id="17" name="Rectangle 16">
              <a:extLst>
                <a:ext uri="{FF2B5EF4-FFF2-40B4-BE49-F238E27FC236}">
                  <a16:creationId xmlns:a16="http://schemas.microsoft.com/office/drawing/2014/main" id="{C4F02410-6789-4CE0-AE7B-77CD7221A0C7}"/>
                </a:ext>
              </a:extLst>
            </p:cNvPr>
            <p:cNvSpPr/>
            <p:nvPr/>
          </p:nvSpPr>
          <p:spPr>
            <a:xfrm>
              <a:off x="0" y="6400800"/>
              <a:ext cx="12198096" cy="457200"/>
            </a:xfrm>
            <a:prstGeom prst="rect">
              <a:avLst/>
            </a:prstGeom>
            <a:gradFill flip="none" rotWithShape="1">
              <a:gsLst>
                <a:gs pos="0">
                  <a:srgbClr val="44958A"/>
                </a:gs>
                <a:gs pos="100000">
                  <a:srgbClr val="3A7F7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 name="TextBox 17">
              <a:extLst>
                <a:ext uri="{FF2B5EF4-FFF2-40B4-BE49-F238E27FC236}">
                  <a16:creationId xmlns:a16="http://schemas.microsoft.com/office/drawing/2014/main" id="{29A9175B-5027-4F4B-972D-08A5453F6B0D}"/>
                </a:ext>
              </a:extLst>
            </p:cNvPr>
            <p:cNvSpPr txBox="1"/>
            <p:nvPr/>
          </p:nvSpPr>
          <p:spPr>
            <a:xfrm>
              <a:off x="10818876" y="6490901"/>
              <a:ext cx="1371600" cy="276999"/>
            </a:xfrm>
            <a:prstGeom prst="rect">
              <a:avLst/>
            </a:prstGeom>
            <a:noFill/>
          </p:spPr>
          <p:txBody>
            <a:bodyPr wrap="square" rtlCol="0">
              <a:spAutoFit/>
            </a:bodyPr>
            <a:lstStyle/>
            <a:p>
              <a:r>
                <a:rPr lang="en-US" sz="1200" spc="300" dirty="0">
                  <a:solidFill>
                    <a:schemeClr val="bg1"/>
                  </a:solidFill>
                </a:rPr>
                <a:t>WIND 2026</a:t>
              </a:r>
            </a:p>
          </p:txBody>
        </p:sp>
        <p:cxnSp>
          <p:nvCxnSpPr>
            <p:cNvPr id="19" name="footer separator">
              <a:extLst>
                <a:ext uri="{FF2B5EF4-FFF2-40B4-BE49-F238E27FC236}">
                  <a16:creationId xmlns:a16="http://schemas.microsoft.com/office/drawing/2014/main" id="{2BEEC69B-F97D-45E1-BFE6-FD5136625872}"/>
                </a:ext>
              </a:extLst>
            </p:cNvPr>
            <p:cNvCxnSpPr>
              <a:cxnSpLocks/>
            </p:cNvCxnSpPr>
            <p:nvPr/>
          </p:nvCxnSpPr>
          <p:spPr>
            <a:xfrm>
              <a:off x="10680936" y="6463393"/>
              <a:ext cx="0" cy="332014"/>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20" name="Wind presentation lockup">
              <a:extLst>
                <a:ext uri="{FF2B5EF4-FFF2-40B4-BE49-F238E27FC236}">
                  <a16:creationId xmlns:a16="http://schemas.microsoft.com/office/drawing/2014/main" id="{160D1C65-5087-4E83-8832-5ABECB50695F}"/>
                </a:ext>
              </a:extLst>
            </p:cNvPr>
            <p:cNvPicPr>
              <a:picLocks noChangeAspect="1"/>
            </p:cNvPicPr>
            <p:nvPr/>
          </p:nvPicPr>
          <p:blipFill>
            <a:blip r:embed="rId2"/>
            <a:stretch>
              <a:fillRect/>
            </a:stretch>
          </p:blipFill>
          <p:spPr>
            <a:xfrm>
              <a:off x="8911737" y="6425184"/>
              <a:ext cx="1597155" cy="408433"/>
            </a:xfrm>
            <a:prstGeom prst="rect">
              <a:avLst/>
            </a:prstGeom>
          </p:spPr>
        </p:pic>
      </p:grpSp>
    </p:spTree>
    <p:extLst>
      <p:ext uri="{BB962C8B-B14F-4D97-AF65-F5344CB8AC3E}">
        <p14:creationId xmlns:p14="http://schemas.microsoft.com/office/powerpoint/2010/main" val="1467952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9FD9A-89BA-87FA-46F3-ABD5C3E09F25}"/>
              </a:ext>
            </a:extLst>
          </p:cNvPr>
          <p:cNvSpPr>
            <a:spLocks noGrp="1"/>
          </p:cNvSpPr>
          <p:nvPr>
            <p:ph type="title" hasCustomPrompt="1"/>
          </p:nvPr>
        </p:nvSpPr>
        <p:spPr>
          <a:xfrm>
            <a:off x="548640" y="222095"/>
            <a:ext cx="11091672" cy="1197864"/>
          </a:xfrm>
        </p:spPr>
        <p:txBody>
          <a:bodyPr vert="horz" lIns="91440" tIns="45720" rIns="91440" bIns="45720" rtlCol="0" anchor="b">
            <a:noAutofit/>
          </a:bodyPr>
          <a:lstStyle>
            <a:lvl1pPr>
              <a:defRPr lang="en-US" dirty="0"/>
            </a:lvl1pPr>
          </a:lstStyle>
          <a:p>
            <a:pPr lvl="0"/>
            <a:r>
              <a:rPr lang="en-US" dirty="0"/>
              <a:t>Two Content w/subtitle – Click to Edit</a:t>
            </a:r>
          </a:p>
        </p:txBody>
      </p:sp>
      <p:sp>
        <p:nvSpPr>
          <p:cNvPr id="3" name="Content Placeholder 2">
            <a:extLst>
              <a:ext uri="{FF2B5EF4-FFF2-40B4-BE49-F238E27FC236}">
                <a16:creationId xmlns:a16="http://schemas.microsoft.com/office/drawing/2014/main" id="{48AE0ED8-8C2E-F06E-3281-F98FA5EBC42C}"/>
              </a:ext>
            </a:extLst>
          </p:cNvPr>
          <p:cNvSpPr>
            <a:spLocks noGrp="1"/>
          </p:cNvSpPr>
          <p:nvPr>
            <p:ph sz="half" idx="1" hasCustomPrompt="1"/>
          </p:nvPr>
        </p:nvSpPr>
        <p:spPr>
          <a:xfrm>
            <a:off x="548640" y="1975104"/>
            <a:ext cx="5471160" cy="4158996"/>
          </a:xfrm>
        </p:spPr>
        <p:txBody>
          <a:bodyPr>
            <a:noAutofit/>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4771E54-4554-4DE2-C9D2-D45E923E72CC}"/>
              </a:ext>
            </a:extLst>
          </p:cNvPr>
          <p:cNvSpPr>
            <a:spLocks noGrp="1"/>
          </p:cNvSpPr>
          <p:nvPr>
            <p:ph sz="half" idx="2" hasCustomPrompt="1"/>
          </p:nvPr>
        </p:nvSpPr>
        <p:spPr>
          <a:xfrm>
            <a:off x="6172200" y="1975104"/>
            <a:ext cx="5468112" cy="4158996"/>
          </a:xfrm>
        </p:spPr>
        <p:txBody>
          <a:bodyPr>
            <a:noAutofit/>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ubtitle 2">
            <a:extLst>
              <a:ext uri="{FF2B5EF4-FFF2-40B4-BE49-F238E27FC236}">
                <a16:creationId xmlns:a16="http://schemas.microsoft.com/office/drawing/2014/main" id="{3A584A72-78C0-4E63-AF3C-9DE807EED895}"/>
              </a:ext>
            </a:extLst>
          </p:cNvPr>
          <p:cNvSpPr>
            <a:spLocks noGrp="1"/>
          </p:cNvSpPr>
          <p:nvPr>
            <p:ph type="subTitle" idx="17" hasCustomPrompt="1"/>
          </p:nvPr>
        </p:nvSpPr>
        <p:spPr>
          <a:xfrm>
            <a:off x="548639" y="1420586"/>
            <a:ext cx="11091672" cy="405039"/>
          </a:xfrm>
        </p:spPr>
        <p:txBody>
          <a:bodyPr anchor="ctr" anchorCtr="0">
            <a:noAutofit/>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 an introduction, summary, overview, etc.</a:t>
            </a:r>
          </a:p>
        </p:txBody>
      </p:sp>
      <p:grpSp>
        <p:nvGrpSpPr>
          <p:cNvPr id="11" name="Wind Footer">
            <a:extLst>
              <a:ext uri="{FF2B5EF4-FFF2-40B4-BE49-F238E27FC236}">
                <a16:creationId xmlns:a16="http://schemas.microsoft.com/office/drawing/2014/main" id="{D6A2232F-A69B-4635-9ABD-9E67D00B1E7C}"/>
              </a:ext>
            </a:extLst>
          </p:cNvPr>
          <p:cNvGrpSpPr/>
          <p:nvPr userDrawn="1"/>
        </p:nvGrpSpPr>
        <p:grpSpPr>
          <a:xfrm>
            <a:off x="0" y="6400800"/>
            <a:ext cx="12198096" cy="457200"/>
            <a:chOff x="0" y="6400800"/>
            <a:chExt cx="12198096" cy="457200"/>
          </a:xfrm>
        </p:grpSpPr>
        <p:sp>
          <p:nvSpPr>
            <p:cNvPr id="12" name="Rectangle 11">
              <a:extLst>
                <a:ext uri="{FF2B5EF4-FFF2-40B4-BE49-F238E27FC236}">
                  <a16:creationId xmlns:a16="http://schemas.microsoft.com/office/drawing/2014/main" id="{5ACAEEE7-611C-4EBB-9EF5-7F42EB5A573E}"/>
                </a:ext>
              </a:extLst>
            </p:cNvPr>
            <p:cNvSpPr/>
            <p:nvPr/>
          </p:nvSpPr>
          <p:spPr>
            <a:xfrm>
              <a:off x="0" y="6400800"/>
              <a:ext cx="12198096" cy="457200"/>
            </a:xfrm>
            <a:prstGeom prst="rect">
              <a:avLst/>
            </a:prstGeom>
            <a:gradFill flip="none" rotWithShape="1">
              <a:gsLst>
                <a:gs pos="0">
                  <a:srgbClr val="44958A"/>
                </a:gs>
                <a:gs pos="100000">
                  <a:srgbClr val="3A7F7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a:extLst>
                <a:ext uri="{FF2B5EF4-FFF2-40B4-BE49-F238E27FC236}">
                  <a16:creationId xmlns:a16="http://schemas.microsoft.com/office/drawing/2014/main" id="{9FFA9497-4AC0-4E4B-9EF9-7D1BE6BC276F}"/>
                </a:ext>
              </a:extLst>
            </p:cNvPr>
            <p:cNvSpPr txBox="1"/>
            <p:nvPr/>
          </p:nvSpPr>
          <p:spPr>
            <a:xfrm>
              <a:off x="10818876" y="6490901"/>
              <a:ext cx="1371600" cy="276999"/>
            </a:xfrm>
            <a:prstGeom prst="rect">
              <a:avLst/>
            </a:prstGeom>
            <a:noFill/>
          </p:spPr>
          <p:txBody>
            <a:bodyPr wrap="square" rtlCol="0">
              <a:spAutoFit/>
            </a:bodyPr>
            <a:lstStyle/>
            <a:p>
              <a:r>
                <a:rPr lang="en-US" sz="1200" spc="300" dirty="0">
                  <a:solidFill>
                    <a:schemeClr val="bg1"/>
                  </a:solidFill>
                </a:rPr>
                <a:t>WIND 2026</a:t>
              </a:r>
            </a:p>
          </p:txBody>
        </p:sp>
        <p:cxnSp>
          <p:nvCxnSpPr>
            <p:cNvPr id="14" name="footer separator">
              <a:extLst>
                <a:ext uri="{FF2B5EF4-FFF2-40B4-BE49-F238E27FC236}">
                  <a16:creationId xmlns:a16="http://schemas.microsoft.com/office/drawing/2014/main" id="{16993C6F-4AFA-4EBE-9026-8637B35F5B39}"/>
                </a:ext>
              </a:extLst>
            </p:cNvPr>
            <p:cNvCxnSpPr>
              <a:cxnSpLocks/>
            </p:cNvCxnSpPr>
            <p:nvPr/>
          </p:nvCxnSpPr>
          <p:spPr>
            <a:xfrm>
              <a:off x="10680936" y="6463393"/>
              <a:ext cx="0" cy="332014"/>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15" name="Wind presentation lockup">
              <a:extLst>
                <a:ext uri="{FF2B5EF4-FFF2-40B4-BE49-F238E27FC236}">
                  <a16:creationId xmlns:a16="http://schemas.microsoft.com/office/drawing/2014/main" id="{E649A34A-E6CC-4DBD-8B0E-F88A6DBE0C99}"/>
                </a:ext>
              </a:extLst>
            </p:cNvPr>
            <p:cNvPicPr>
              <a:picLocks noChangeAspect="1"/>
            </p:cNvPicPr>
            <p:nvPr/>
          </p:nvPicPr>
          <p:blipFill>
            <a:blip r:embed="rId2"/>
            <a:stretch>
              <a:fillRect/>
            </a:stretch>
          </p:blipFill>
          <p:spPr>
            <a:xfrm>
              <a:off x="8911737" y="6425184"/>
              <a:ext cx="1597155" cy="408433"/>
            </a:xfrm>
            <a:prstGeom prst="rect">
              <a:avLst/>
            </a:prstGeom>
          </p:spPr>
        </p:pic>
      </p:grpSp>
    </p:spTree>
    <p:extLst>
      <p:ext uri="{BB962C8B-B14F-4D97-AF65-F5344CB8AC3E}">
        <p14:creationId xmlns:p14="http://schemas.microsoft.com/office/powerpoint/2010/main" val="3011844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Left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15BCE-8A10-706A-7FCE-54CA12F193CD}"/>
              </a:ext>
            </a:extLst>
          </p:cNvPr>
          <p:cNvSpPr>
            <a:spLocks noGrp="1"/>
          </p:cNvSpPr>
          <p:nvPr>
            <p:ph type="title" hasCustomPrompt="1"/>
          </p:nvPr>
        </p:nvSpPr>
        <p:spPr>
          <a:xfrm>
            <a:off x="548640" y="365761"/>
            <a:ext cx="6309360" cy="1324928"/>
          </a:xfrm>
        </p:spPr>
        <p:txBody>
          <a:bodyPr>
            <a:noAutofit/>
          </a:bodyPr>
          <a:lstStyle>
            <a:lvl1pPr>
              <a:defRPr/>
            </a:lvl1pPr>
          </a:lstStyle>
          <a:p>
            <a:r>
              <a:rPr lang="en-US" dirty="0"/>
              <a:t>Content Left Image Right – Click to Edit</a:t>
            </a:r>
          </a:p>
        </p:txBody>
      </p:sp>
      <p:sp>
        <p:nvSpPr>
          <p:cNvPr id="3" name="Content Placeholder 2">
            <a:extLst>
              <a:ext uri="{FF2B5EF4-FFF2-40B4-BE49-F238E27FC236}">
                <a16:creationId xmlns:a16="http://schemas.microsoft.com/office/drawing/2014/main" id="{37787BDD-B9AF-42AC-072F-94C26F31C542}"/>
              </a:ext>
            </a:extLst>
          </p:cNvPr>
          <p:cNvSpPr>
            <a:spLocks noGrp="1"/>
          </p:cNvSpPr>
          <p:nvPr>
            <p:ph idx="1" hasCustomPrompt="1"/>
          </p:nvPr>
        </p:nvSpPr>
        <p:spPr>
          <a:xfrm>
            <a:off x="548640" y="1819275"/>
            <a:ext cx="6309360" cy="4314825"/>
          </a:xfrm>
        </p:spPr>
        <p:txBody>
          <a:bodyPr>
            <a:noAutofit/>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3">
            <a:extLst>
              <a:ext uri="{FF2B5EF4-FFF2-40B4-BE49-F238E27FC236}">
                <a16:creationId xmlns:a16="http://schemas.microsoft.com/office/drawing/2014/main" id="{A5B97B64-1DF6-D5E9-8906-6BF4EAD7026D}"/>
              </a:ext>
            </a:extLst>
          </p:cNvPr>
          <p:cNvSpPr>
            <a:spLocks noGrp="1"/>
          </p:cNvSpPr>
          <p:nvPr>
            <p:ph type="pic" idx="17" hasCustomPrompt="1"/>
          </p:nvPr>
        </p:nvSpPr>
        <p:spPr>
          <a:xfrm>
            <a:off x="7437120" y="548640"/>
            <a:ext cx="4754880" cy="5585460"/>
          </a:xfrm>
          <a:prstGeom prst="rect">
            <a:avLst/>
          </a:prstGeom>
          <a:pattFill prst="ltDnDiag">
            <a:fgClr>
              <a:schemeClr val="accent1"/>
            </a:fgClr>
            <a:bgClr>
              <a:schemeClr val="bg1"/>
            </a:bgClr>
          </a:pattFill>
          <a:effectLst/>
        </p:spPr>
        <p:txBody>
          <a:bodyPr vert="horz" wrap="square" lIns="91440" tIns="45720" rIns="91440" bIns="45720" rtlCol="0">
            <a:noAutofit/>
          </a:bodyPr>
          <a:lstStyle>
            <a:lvl1pPr marL="0" indent="0" algn="ctr">
              <a:buFont typeface="Arial" panose="020B0604020202020204" pitchFamily="34" charset="0"/>
              <a:buNone/>
              <a:defRPr lang="en-CA" sz="1800" baseline="0">
                <a:latin typeface="+mn-lt"/>
              </a:defRPr>
            </a:lvl1pPr>
          </a:lstStyle>
          <a:p>
            <a:r>
              <a:rPr lang="en-US" dirty="0"/>
              <a:t>Image placeholder: Click the icon to insert, or drag &amp; drop your picture.</a:t>
            </a:r>
          </a:p>
          <a:p>
            <a:br>
              <a:rPr lang="en-US" dirty="0"/>
            </a:br>
            <a:r>
              <a:rPr lang="en-US" dirty="0"/>
              <a:t>To adjust, right-click → </a:t>
            </a:r>
            <a:r>
              <a:rPr lang="en-US" b="1" dirty="0"/>
              <a:t>Crop</a:t>
            </a:r>
            <a:r>
              <a:rPr lang="en-US" dirty="0"/>
              <a:t> and drag to reposition.</a:t>
            </a:r>
          </a:p>
        </p:txBody>
      </p:sp>
      <p:grpSp>
        <p:nvGrpSpPr>
          <p:cNvPr id="10" name="Wind Footer">
            <a:extLst>
              <a:ext uri="{FF2B5EF4-FFF2-40B4-BE49-F238E27FC236}">
                <a16:creationId xmlns:a16="http://schemas.microsoft.com/office/drawing/2014/main" id="{E9D83DF9-7469-4838-AAED-07E8FF5A9383}"/>
              </a:ext>
            </a:extLst>
          </p:cNvPr>
          <p:cNvGrpSpPr/>
          <p:nvPr userDrawn="1"/>
        </p:nvGrpSpPr>
        <p:grpSpPr>
          <a:xfrm>
            <a:off x="0" y="6400800"/>
            <a:ext cx="12198096" cy="457200"/>
            <a:chOff x="0" y="6400800"/>
            <a:chExt cx="12198096" cy="457200"/>
          </a:xfrm>
        </p:grpSpPr>
        <p:sp>
          <p:nvSpPr>
            <p:cNvPr id="11" name="Rectangle 10">
              <a:extLst>
                <a:ext uri="{FF2B5EF4-FFF2-40B4-BE49-F238E27FC236}">
                  <a16:creationId xmlns:a16="http://schemas.microsoft.com/office/drawing/2014/main" id="{A80CB50A-9B4F-4B34-9975-A9AE8D4ED12E}"/>
                </a:ext>
              </a:extLst>
            </p:cNvPr>
            <p:cNvSpPr/>
            <p:nvPr/>
          </p:nvSpPr>
          <p:spPr>
            <a:xfrm>
              <a:off x="0" y="6400800"/>
              <a:ext cx="12198096" cy="457200"/>
            </a:xfrm>
            <a:prstGeom prst="rect">
              <a:avLst/>
            </a:prstGeom>
            <a:gradFill flip="none" rotWithShape="1">
              <a:gsLst>
                <a:gs pos="0">
                  <a:srgbClr val="44958A"/>
                </a:gs>
                <a:gs pos="100000">
                  <a:srgbClr val="3A7F7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TextBox 16">
              <a:extLst>
                <a:ext uri="{FF2B5EF4-FFF2-40B4-BE49-F238E27FC236}">
                  <a16:creationId xmlns:a16="http://schemas.microsoft.com/office/drawing/2014/main" id="{5372E1EC-859F-40AA-8C51-24BECBD6AF8A}"/>
                </a:ext>
              </a:extLst>
            </p:cNvPr>
            <p:cNvSpPr txBox="1"/>
            <p:nvPr/>
          </p:nvSpPr>
          <p:spPr>
            <a:xfrm>
              <a:off x="10818876" y="6490901"/>
              <a:ext cx="1371600" cy="276999"/>
            </a:xfrm>
            <a:prstGeom prst="rect">
              <a:avLst/>
            </a:prstGeom>
            <a:noFill/>
          </p:spPr>
          <p:txBody>
            <a:bodyPr wrap="square" rtlCol="0">
              <a:spAutoFit/>
            </a:bodyPr>
            <a:lstStyle/>
            <a:p>
              <a:r>
                <a:rPr lang="en-US" sz="1200" spc="300" dirty="0">
                  <a:solidFill>
                    <a:schemeClr val="bg1"/>
                  </a:solidFill>
                </a:rPr>
                <a:t>WIND 2026</a:t>
              </a:r>
            </a:p>
          </p:txBody>
        </p:sp>
        <p:cxnSp>
          <p:nvCxnSpPr>
            <p:cNvPr id="18" name="footer separator">
              <a:extLst>
                <a:ext uri="{FF2B5EF4-FFF2-40B4-BE49-F238E27FC236}">
                  <a16:creationId xmlns:a16="http://schemas.microsoft.com/office/drawing/2014/main" id="{8B1690CA-A186-4D2C-A627-902B2B646416}"/>
                </a:ext>
              </a:extLst>
            </p:cNvPr>
            <p:cNvCxnSpPr>
              <a:cxnSpLocks/>
            </p:cNvCxnSpPr>
            <p:nvPr/>
          </p:nvCxnSpPr>
          <p:spPr>
            <a:xfrm>
              <a:off x="10680936" y="6463393"/>
              <a:ext cx="0" cy="332014"/>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19" name="Wind presentation lockup">
              <a:extLst>
                <a:ext uri="{FF2B5EF4-FFF2-40B4-BE49-F238E27FC236}">
                  <a16:creationId xmlns:a16="http://schemas.microsoft.com/office/drawing/2014/main" id="{7D5CD2C4-3694-4663-85E2-14922B2F69E5}"/>
                </a:ext>
              </a:extLst>
            </p:cNvPr>
            <p:cNvPicPr>
              <a:picLocks noChangeAspect="1"/>
            </p:cNvPicPr>
            <p:nvPr/>
          </p:nvPicPr>
          <p:blipFill>
            <a:blip r:embed="rId2"/>
            <a:stretch>
              <a:fillRect/>
            </a:stretch>
          </p:blipFill>
          <p:spPr>
            <a:xfrm>
              <a:off x="8911737" y="6425184"/>
              <a:ext cx="1597155" cy="408433"/>
            </a:xfrm>
            <a:prstGeom prst="rect">
              <a:avLst/>
            </a:prstGeom>
          </p:spPr>
        </p:pic>
      </p:grpSp>
    </p:spTree>
    <p:extLst>
      <p:ext uri="{BB962C8B-B14F-4D97-AF65-F5344CB8AC3E}">
        <p14:creationId xmlns:p14="http://schemas.microsoft.com/office/powerpoint/2010/main" val="165871512"/>
      </p:ext>
    </p:extLst>
  </p:cSld>
  <p:clrMapOvr>
    <a:masterClrMapping/>
  </p:clrMapOvr>
  <p:extLst>
    <p:ext uri="{DCECCB84-F9BA-43D5-87BE-67443E8EF086}">
      <p15:sldGuideLst xmlns:p15="http://schemas.microsoft.com/office/powerpoint/2012/main">
        <p15:guide id="1" pos="4319" userDrawn="1">
          <p15:clr>
            <a:srgbClr val="00E643"/>
          </p15:clr>
        </p15:guide>
        <p15:guide id="2" pos="4685" userDrawn="1">
          <p15:clr>
            <a:srgbClr val="00E6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Right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15BCE-8A10-706A-7FCE-54CA12F193CD}"/>
              </a:ext>
            </a:extLst>
          </p:cNvPr>
          <p:cNvSpPr>
            <a:spLocks noGrp="1"/>
          </p:cNvSpPr>
          <p:nvPr>
            <p:ph type="title" hasCustomPrompt="1"/>
          </p:nvPr>
        </p:nvSpPr>
        <p:spPr>
          <a:xfrm>
            <a:off x="5321300" y="360363"/>
            <a:ext cx="6322060" cy="1335087"/>
          </a:xfrm>
        </p:spPr>
        <p:txBody>
          <a:bodyPr>
            <a:noAutofit/>
          </a:bodyPr>
          <a:lstStyle>
            <a:lvl1pPr>
              <a:defRPr/>
            </a:lvl1pPr>
          </a:lstStyle>
          <a:p>
            <a:r>
              <a:rPr lang="en-US" dirty="0"/>
              <a:t>Content Right Image Left – Click to Edit</a:t>
            </a:r>
          </a:p>
        </p:txBody>
      </p:sp>
      <p:sp>
        <p:nvSpPr>
          <p:cNvPr id="3" name="Content Placeholder 2">
            <a:extLst>
              <a:ext uri="{FF2B5EF4-FFF2-40B4-BE49-F238E27FC236}">
                <a16:creationId xmlns:a16="http://schemas.microsoft.com/office/drawing/2014/main" id="{37787BDD-B9AF-42AC-072F-94C26F31C542}"/>
              </a:ext>
            </a:extLst>
          </p:cNvPr>
          <p:cNvSpPr>
            <a:spLocks noGrp="1"/>
          </p:cNvSpPr>
          <p:nvPr>
            <p:ph idx="1" hasCustomPrompt="1"/>
          </p:nvPr>
        </p:nvSpPr>
        <p:spPr>
          <a:xfrm>
            <a:off x="5321300" y="1819275"/>
            <a:ext cx="6322060" cy="4314825"/>
          </a:xfrm>
        </p:spPr>
        <p:txBody>
          <a:bodyPr>
            <a:noAutofit/>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3">
            <a:extLst>
              <a:ext uri="{FF2B5EF4-FFF2-40B4-BE49-F238E27FC236}">
                <a16:creationId xmlns:a16="http://schemas.microsoft.com/office/drawing/2014/main" id="{A5B97B64-1DF6-D5E9-8906-6BF4EAD7026D}"/>
              </a:ext>
            </a:extLst>
          </p:cNvPr>
          <p:cNvSpPr>
            <a:spLocks noGrp="1"/>
          </p:cNvSpPr>
          <p:nvPr>
            <p:ph type="pic" idx="17" hasCustomPrompt="1"/>
          </p:nvPr>
        </p:nvSpPr>
        <p:spPr>
          <a:xfrm>
            <a:off x="0" y="548640"/>
            <a:ext cx="4754880" cy="5585460"/>
          </a:xfrm>
          <a:prstGeom prst="rect">
            <a:avLst/>
          </a:prstGeom>
          <a:pattFill prst="ltDnDiag">
            <a:fgClr>
              <a:schemeClr val="accent1"/>
            </a:fgClr>
            <a:bgClr>
              <a:schemeClr val="bg1"/>
            </a:bgClr>
          </a:pattFill>
          <a:effectLst/>
        </p:spPr>
        <p:txBody>
          <a:bodyPr vert="horz" wrap="square" lIns="91440" tIns="45720" rIns="91440" bIns="45720" rtlCol="0">
            <a:noAutofit/>
          </a:bodyPr>
          <a:lstStyle>
            <a:lvl1pPr marL="0" indent="0" algn="ctr">
              <a:buFont typeface="Arial" panose="020B0604020202020204" pitchFamily="34" charset="0"/>
              <a:buNone/>
              <a:defRPr lang="en-CA" sz="1800" baseline="0">
                <a:latin typeface="+mn-lt"/>
              </a:defRPr>
            </a:lvl1pPr>
          </a:lstStyle>
          <a:p>
            <a:r>
              <a:rPr lang="en-US" dirty="0"/>
              <a:t>Image placeholder: Click the icon to insert, or drag &amp; drop your picture.</a:t>
            </a:r>
          </a:p>
          <a:p>
            <a:br>
              <a:rPr lang="en-US" dirty="0"/>
            </a:br>
            <a:r>
              <a:rPr lang="en-US" dirty="0"/>
              <a:t>To adjust, right-click → </a:t>
            </a:r>
            <a:r>
              <a:rPr lang="en-US" b="1" dirty="0"/>
              <a:t>Crop</a:t>
            </a:r>
            <a:r>
              <a:rPr lang="en-US" dirty="0"/>
              <a:t> and drag to reposition.</a:t>
            </a:r>
          </a:p>
        </p:txBody>
      </p:sp>
      <p:grpSp>
        <p:nvGrpSpPr>
          <p:cNvPr id="10" name="Wind Footer">
            <a:extLst>
              <a:ext uri="{FF2B5EF4-FFF2-40B4-BE49-F238E27FC236}">
                <a16:creationId xmlns:a16="http://schemas.microsoft.com/office/drawing/2014/main" id="{A257CFAE-308A-4F8C-831C-9CE2FABFEF4F}"/>
              </a:ext>
            </a:extLst>
          </p:cNvPr>
          <p:cNvGrpSpPr/>
          <p:nvPr userDrawn="1"/>
        </p:nvGrpSpPr>
        <p:grpSpPr>
          <a:xfrm>
            <a:off x="0" y="6400800"/>
            <a:ext cx="12198096" cy="457200"/>
            <a:chOff x="0" y="6400800"/>
            <a:chExt cx="12198096" cy="457200"/>
          </a:xfrm>
        </p:grpSpPr>
        <p:sp>
          <p:nvSpPr>
            <p:cNvPr id="11" name="Rectangle 10">
              <a:extLst>
                <a:ext uri="{FF2B5EF4-FFF2-40B4-BE49-F238E27FC236}">
                  <a16:creationId xmlns:a16="http://schemas.microsoft.com/office/drawing/2014/main" id="{C7966F9D-BA7D-49C6-A1EF-44661EF68025}"/>
                </a:ext>
              </a:extLst>
            </p:cNvPr>
            <p:cNvSpPr/>
            <p:nvPr/>
          </p:nvSpPr>
          <p:spPr>
            <a:xfrm>
              <a:off x="0" y="6400800"/>
              <a:ext cx="12198096" cy="457200"/>
            </a:xfrm>
            <a:prstGeom prst="rect">
              <a:avLst/>
            </a:prstGeom>
            <a:gradFill flip="none" rotWithShape="1">
              <a:gsLst>
                <a:gs pos="0">
                  <a:srgbClr val="44958A"/>
                </a:gs>
                <a:gs pos="100000">
                  <a:srgbClr val="3A7F7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TextBox 16">
              <a:extLst>
                <a:ext uri="{FF2B5EF4-FFF2-40B4-BE49-F238E27FC236}">
                  <a16:creationId xmlns:a16="http://schemas.microsoft.com/office/drawing/2014/main" id="{0ED98255-AB3C-46FC-8703-9C2A06535C6D}"/>
                </a:ext>
              </a:extLst>
            </p:cNvPr>
            <p:cNvSpPr txBox="1"/>
            <p:nvPr/>
          </p:nvSpPr>
          <p:spPr>
            <a:xfrm>
              <a:off x="10818876" y="6490901"/>
              <a:ext cx="1371600" cy="276999"/>
            </a:xfrm>
            <a:prstGeom prst="rect">
              <a:avLst/>
            </a:prstGeom>
            <a:noFill/>
          </p:spPr>
          <p:txBody>
            <a:bodyPr wrap="square" rtlCol="0">
              <a:spAutoFit/>
            </a:bodyPr>
            <a:lstStyle/>
            <a:p>
              <a:r>
                <a:rPr lang="en-US" sz="1200" spc="300" dirty="0">
                  <a:solidFill>
                    <a:schemeClr val="bg1"/>
                  </a:solidFill>
                </a:rPr>
                <a:t>WIND 2026</a:t>
              </a:r>
            </a:p>
          </p:txBody>
        </p:sp>
        <p:cxnSp>
          <p:nvCxnSpPr>
            <p:cNvPr id="18" name="footer separator">
              <a:extLst>
                <a:ext uri="{FF2B5EF4-FFF2-40B4-BE49-F238E27FC236}">
                  <a16:creationId xmlns:a16="http://schemas.microsoft.com/office/drawing/2014/main" id="{FB56C82B-C75D-4E92-B255-B3EAD3B70071}"/>
                </a:ext>
              </a:extLst>
            </p:cNvPr>
            <p:cNvCxnSpPr>
              <a:cxnSpLocks/>
            </p:cNvCxnSpPr>
            <p:nvPr/>
          </p:nvCxnSpPr>
          <p:spPr>
            <a:xfrm>
              <a:off x="10680936" y="6463393"/>
              <a:ext cx="0" cy="332014"/>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19" name="Wind presentation lockup">
              <a:extLst>
                <a:ext uri="{FF2B5EF4-FFF2-40B4-BE49-F238E27FC236}">
                  <a16:creationId xmlns:a16="http://schemas.microsoft.com/office/drawing/2014/main" id="{3E0DE576-AA63-4C73-AEA4-FF95E8954674}"/>
                </a:ext>
              </a:extLst>
            </p:cNvPr>
            <p:cNvPicPr>
              <a:picLocks noChangeAspect="1"/>
            </p:cNvPicPr>
            <p:nvPr/>
          </p:nvPicPr>
          <p:blipFill>
            <a:blip r:embed="rId2"/>
            <a:stretch>
              <a:fillRect/>
            </a:stretch>
          </p:blipFill>
          <p:spPr>
            <a:xfrm>
              <a:off x="8911737" y="6425184"/>
              <a:ext cx="1597155" cy="408433"/>
            </a:xfrm>
            <a:prstGeom prst="rect">
              <a:avLst/>
            </a:prstGeom>
          </p:spPr>
        </p:pic>
      </p:grpSp>
    </p:spTree>
    <p:extLst>
      <p:ext uri="{BB962C8B-B14F-4D97-AF65-F5344CB8AC3E}">
        <p14:creationId xmlns:p14="http://schemas.microsoft.com/office/powerpoint/2010/main" val="3339930066"/>
      </p:ext>
    </p:extLst>
  </p:cSld>
  <p:clrMapOvr>
    <a:masterClrMapping/>
  </p:clrMapOvr>
  <p:extLst>
    <p:ext uri="{DCECCB84-F9BA-43D5-87BE-67443E8EF086}">
      <p15:sldGuideLst xmlns:p15="http://schemas.microsoft.com/office/powerpoint/2012/main">
        <p15:guide id="1" pos="3351" userDrawn="1">
          <p15:clr>
            <a:srgbClr val="00E643"/>
          </p15:clr>
        </p15:guide>
        <p15:guide id="2" pos="2997" userDrawn="1">
          <p15:clr>
            <a:srgbClr val="00E6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lage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15BCE-8A10-706A-7FCE-54CA12F193CD}"/>
              </a:ext>
            </a:extLst>
          </p:cNvPr>
          <p:cNvSpPr>
            <a:spLocks noGrp="1"/>
          </p:cNvSpPr>
          <p:nvPr>
            <p:ph type="title" hasCustomPrompt="1"/>
          </p:nvPr>
        </p:nvSpPr>
        <p:spPr>
          <a:xfrm>
            <a:off x="548639" y="240916"/>
            <a:ext cx="5203231" cy="1449771"/>
          </a:xfrm>
        </p:spPr>
        <p:txBody>
          <a:bodyPr>
            <a:noAutofit/>
          </a:bodyPr>
          <a:lstStyle>
            <a:lvl1pPr>
              <a:defRPr/>
            </a:lvl1pPr>
          </a:lstStyle>
          <a:p>
            <a:r>
              <a:rPr lang="en-US" dirty="0"/>
              <a:t>Collage Image Right – Click to Edit</a:t>
            </a:r>
          </a:p>
        </p:txBody>
      </p:sp>
      <p:sp>
        <p:nvSpPr>
          <p:cNvPr id="3" name="Content Placeholder 2">
            <a:extLst>
              <a:ext uri="{FF2B5EF4-FFF2-40B4-BE49-F238E27FC236}">
                <a16:creationId xmlns:a16="http://schemas.microsoft.com/office/drawing/2014/main" id="{37787BDD-B9AF-42AC-072F-94C26F31C542}"/>
              </a:ext>
            </a:extLst>
          </p:cNvPr>
          <p:cNvSpPr>
            <a:spLocks noGrp="1"/>
          </p:cNvSpPr>
          <p:nvPr>
            <p:ph idx="1" hasCustomPrompt="1"/>
          </p:nvPr>
        </p:nvSpPr>
        <p:spPr>
          <a:xfrm>
            <a:off x="548640" y="1819275"/>
            <a:ext cx="5203231" cy="4314826"/>
          </a:xfrm>
        </p:spPr>
        <p:txBody>
          <a:bodyPr>
            <a:noAutofit/>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3">
            <a:extLst>
              <a:ext uri="{FF2B5EF4-FFF2-40B4-BE49-F238E27FC236}">
                <a16:creationId xmlns:a16="http://schemas.microsoft.com/office/drawing/2014/main" id="{A5B97B64-1DF6-D5E9-8906-6BF4EAD7026D}"/>
              </a:ext>
            </a:extLst>
          </p:cNvPr>
          <p:cNvSpPr>
            <a:spLocks noGrp="1"/>
          </p:cNvSpPr>
          <p:nvPr>
            <p:ph type="pic" idx="17" hasCustomPrompt="1"/>
          </p:nvPr>
        </p:nvSpPr>
        <p:spPr>
          <a:xfrm>
            <a:off x="6096000" y="548637"/>
            <a:ext cx="5547361" cy="2697479"/>
          </a:xfrm>
          <a:prstGeom prst="rect">
            <a:avLst/>
          </a:prstGeom>
          <a:pattFill prst="ltDnDiag">
            <a:fgClr>
              <a:schemeClr val="accent1"/>
            </a:fgClr>
            <a:bgClr>
              <a:schemeClr val="bg1"/>
            </a:bgClr>
          </a:pattFill>
          <a:effectLst/>
        </p:spPr>
        <p:txBody>
          <a:bodyPr vert="horz" wrap="square" lIns="91440" tIns="45720" rIns="91440" bIns="45720" rtlCol="0">
            <a:noAutofit/>
          </a:bodyPr>
          <a:lstStyle>
            <a:lvl1pPr marL="0" indent="0" algn="l">
              <a:buFont typeface="Arial" panose="020B0604020202020204" pitchFamily="34" charset="0"/>
              <a:buNone/>
              <a:defRPr lang="en-CA" sz="1800" baseline="0">
                <a:latin typeface="+mn-lt"/>
              </a:defRPr>
            </a:lvl1pPr>
          </a:lstStyle>
          <a:p>
            <a:r>
              <a:rPr lang="en-US" dirty="0"/>
              <a:t>Image placeholder: Click the icon to insert, or drag &amp; drop your picture.</a:t>
            </a:r>
            <a:br>
              <a:rPr lang="en-US" dirty="0"/>
            </a:br>
            <a:r>
              <a:rPr lang="en-US" dirty="0"/>
              <a:t>To adjust, right-click → </a:t>
            </a:r>
            <a:r>
              <a:rPr lang="en-US" b="1" dirty="0"/>
              <a:t>Crop</a:t>
            </a:r>
            <a:r>
              <a:rPr lang="en-US" dirty="0"/>
              <a:t> and drag to reposition.</a:t>
            </a:r>
          </a:p>
        </p:txBody>
      </p:sp>
      <p:sp>
        <p:nvSpPr>
          <p:cNvPr id="4" name="Picture Placeholder 4">
            <a:extLst>
              <a:ext uri="{FF2B5EF4-FFF2-40B4-BE49-F238E27FC236}">
                <a16:creationId xmlns:a16="http://schemas.microsoft.com/office/drawing/2014/main" id="{9A1183F1-A978-C16D-CB96-DFC10A0BFE63}"/>
              </a:ext>
            </a:extLst>
          </p:cNvPr>
          <p:cNvSpPr>
            <a:spLocks noGrp="1" noChangeAspect="1"/>
          </p:cNvSpPr>
          <p:nvPr>
            <p:ph type="pic" idx="21" hasCustomPrompt="1"/>
          </p:nvPr>
        </p:nvSpPr>
        <p:spPr>
          <a:xfrm>
            <a:off x="6096000" y="3428998"/>
            <a:ext cx="2666743" cy="2697479"/>
          </a:xfrm>
          <a:prstGeom prst="rect">
            <a:avLst/>
          </a:prstGeom>
          <a:pattFill prst="ltDnDiag">
            <a:fgClr>
              <a:schemeClr val="accent1"/>
            </a:fgClr>
            <a:bgClr>
              <a:schemeClr val="bg1"/>
            </a:bgClr>
          </a:pattFill>
          <a:effectLst/>
        </p:spPr>
        <p:txBody>
          <a:bodyPr vert="horz" wrap="square" lIns="91440" tIns="45720" rIns="91440" bIns="45720" rtlCol="0">
            <a:noAutofit/>
          </a:bodyPr>
          <a:lstStyle>
            <a:lvl1pPr marL="0" indent="0" algn="ctr">
              <a:buFont typeface="Arial" panose="020B0604020202020204" pitchFamily="34" charset="0"/>
              <a:buNone/>
              <a:defRPr lang="en-CA" sz="1800" baseline="0">
                <a:latin typeface="+mn-lt"/>
              </a:defRPr>
            </a:lvl1pPr>
          </a:lstStyle>
          <a:p>
            <a:pPr marL="228600" lvl="0" indent="-228600" algn="ctr"/>
            <a:r>
              <a:rPr lang="en-CA" dirty="0"/>
              <a:t>Image placeholder. </a:t>
            </a:r>
          </a:p>
        </p:txBody>
      </p:sp>
      <p:sp>
        <p:nvSpPr>
          <p:cNvPr id="430" name="Picture Placeholder 4">
            <a:extLst>
              <a:ext uri="{FF2B5EF4-FFF2-40B4-BE49-F238E27FC236}">
                <a16:creationId xmlns:a16="http://schemas.microsoft.com/office/drawing/2014/main" id="{4976DC12-B094-4905-AB4A-3A25F48135FF}"/>
              </a:ext>
            </a:extLst>
          </p:cNvPr>
          <p:cNvSpPr>
            <a:spLocks noGrp="1" noChangeAspect="1"/>
          </p:cNvSpPr>
          <p:nvPr>
            <p:ph type="pic" idx="22" hasCustomPrompt="1"/>
          </p:nvPr>
        </p:nvSpPr>
        <p:spPr>
          <a:xfrm>
            <a:off x="8972807" y="3428998"/>
            <a:ext cx="2666743" cy="2697479"/>
          </a:xfrm>
          <a:prstGeom prst="rect">
            <a:avLst/>
          </a:prstGeom>
          <a:pattFill prst="ltDnDiag">
            <a:fgClr>
              <a:schemeClr val="accent1"/>
            </a:fgClr>
            <a:bgClr>
              <a:schemeClr val="bg1"/>
            </a:bgClr>
          </a:pattFill>
          <a:effectLst/>
        </p:spPr>
        <p:txBody>
          <a:bodyPr vert="horz" wrap="square" lIns="91440" tIns="45720" rIns="91440" bIns="45720" rtlCol="0">
            <a:noAutofit/>
          </a:bodyPr>
          <a:lstStyle>
            <a:lvl1pPr marL="0" indent="0" algn="ctr">
              <a:buFont typeface="Arial" panose="020B0604020202020204" pitchFamily="34" charset="0"/>
              <a:buNone/>
              <a:defRPr lang="en-CA" sz="1800" baseline="0">
                <a:latin typeface="+mn-lt"/>
              </a:defRPr>
            </a:lvl1pPr>
          </a:lstStyle>
          <a:p>
            <a:pPr marL="228600" lvl="0" indent="-228600" algn="ctr"/>
            <a:r>
              <a:rPr lang="en-CA" dirty="0"/>
              <a:t>Image placeholder. </a:t>
            </a:r>
          </a:p>
        </p:txBody>
      </p:sp>
      <p:grpSp>
        <p:nvGrpSpPr>
          <p:cNvPr id="12" name="Wind Footer">
            <a:extLst>
              <a:ext uri="{FF2B5EF4-FFF2-40B4-BE49-F238E27FC236}">
                <a16:creationId xmlns:a16="http://schemas.microsoft.com/office/drawing/2014/main" id="{914FDE32-A717-47D0-903D-5B8926BA6BAD}"/>
              </a:ext>
            </a:extLst>
          </p:cNvPr>
          <p:cNvGrpSpPr/>
          <p:nvPr userDrawn="1"/>
        </p:nvGrpSpPr>
        <p:grpSpPr>
          <a:xfrm>
            <a:off x="0" y="6400800"/>
            <a:ext cx="12198096" cy="457200"/>
            <a:chOff x="0" y="6400800"/>
            <a:chExt cx="12198096" cy="457200"/>
          </a:xfrm>
        </p:grpSpPr>
        <p:sp>
          <p:nvSpPr>
            <p:cNvPr id="18" name="Rectangle 17">
              <a:extLst>
                <a:ext uri="{FF2B5EF4-FFF2-40B4-BE49-F238E27FC236}">
                  <a16:creationId xmlns:a16="http://schemas.microsoft.com/office/drawing/2014/main" id="{221AB93B-6BBF-4962-9B03-BFC0AED7C4F3}"/>
                </a:ext>
              </a:extLst>
            </p:cNvPr>
            <p:cNvSpPr/>
            <p:nvPr/>
          </p:nvSpPr>
          <p:spPr>
            <a:xfrm>
              <a:off x="0" y="6400800"/>
              <a:ext cx="12198096" cy="457200"/>
            </a:xfrm>
            <a:prstGeom prst="rect">
              <a:avLst/>
            </a:prstGeom>
            <a:gradFill flip="none" rotWithShape="1">
              <a:gsLst>
                <a:gs pos="0">
                  <a:srgbClr val="44958A"/>
                </a:gs>
                <a:gs pos="100000">
                  <a:srgbClr val="3A7F7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9" name="TextBox 18">
              <a:extLst>
                <a:ext uri="{FF2B5EF4-FFF2-40B4-BE49-F238E27FC236}">
                  <a16:creationId xmlns:a16="http://schemas.microsoft.com/office/drawing/2014/main" id="{36C684ED-2879-4726-BF37-FE4FCB31BF87}"/>
                </a:ext>
              </a:extLst>
            </p:cNvPr>
            <p:cNvSpPr txBox="1"/>
            <p:nvPr/>
          </p:nvSpPr>
          <p:spPr>
            <a:xfrm>
              <a:off x="10818876" y="6490901"/>
              <a:ext cx="1371600" cy="276999"/>
            </a:xfrm>
            <a:prstGeom prst="rect">
              <a:avLst/>
            </a:prstGeom>
            <a:noFill/>
          </p:spPr>
          <p:txBody>
            <a:bodyPr wrap="square" rtlCol="0">
              <a:spAutoFit/>
            </a:bodyPr>
            <a:lstStyle/>
            <a:p>
              <a:r>
                <a:rPr lang="en-US" sz="1200" spc="300" dirty="0">
                  <a:solidFill>
                    <a:schemeClr val="bg1"/>
                  </a:solidFill>
                </a:rPr>
                <a:t>WIND 2026</a:t>
              </a:r>
            </a:p>
          </p:txBody>
        </p:sp>
        <p:cxnSp>
          <p:nvCxnSpPr>
            <p:cNvPr id="20" name="footer separator">
              <a:extLst>
                <a:ext uri="{FF2B5EF4-FFF2-40B4-BE49-F238E27FC236}">
                  <a16:creationId xmlns:a16="http://schemas.microsoft.com/office/drawing/2014/main" id="{E38D6854-E505-4035-89DB-020D160F775D}"/>
                </a:ext>
              </a:extLst>
            </p:cNvPr>
            <p:cNvCxnSpPr>
              <a:cxnSpLocks/>
            </p:cNvCxnSpPr>
            <p:nvPr/>
          </p:nvCxnSpPr>
          <p:spPr>
            <a:xfrm>
              <a:off x="10680936" y="6463393"/>
              <a:ext cx="0" cy="332014"/>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21" name="Wind presentation lockup">
              <a:extLst>
                <a:ext uri="{FF2B5EF4-FFF2-40B4-BE49-F238E27FC236}">
                  <a16:creationId xmlns:a16="http://schemas.microsoft.com/office/drawing/2014/main" id="{0A0F4E0A-7C9E-458B-BD0A-5A81AFE8ABCF}"/>
                </a:ext>
              </a:extLst>
            </p:cNvPr>
            <p:cNvPicPr>
              <a:picLocks noChangeAspect="1"/>
            </p:cNvPicPr>
            <p:nvPr/>
          </p:nvPicPr>
          <p:blipFill>
            <a:blip r:embed="rId2"/>
            <a:stretch>
              <a:fillRect/>
            </a:stretch>
          </p:blipFill>
          <p:spPr>
            <a:xfrm>
              <a:off x="8911737" y="6425184"/>
              <a:ext cx="1597155" cy="408433"/>
            </a:xfrm>
            <a:prstGeom prst="rect">
              <a:avLst/>
            </a:prstGeom>
          </p:spPr>
        </p:pic>
      </p:grpSp>
    </p:spTree>
    <p:extLst>
      <p:ext uri="{BB962C8B-B14F-4D97-AF65-F5344CB8AC3E}">
        <p14:creationId xmlns:p14="http://schemas.microsoft.com/office/powerpoint/2010/main" val="2655199673"/>
      </p:ext>
    </p:extLst>
  </p:cSld>
  <p:clrMapOvr>
    <a:masterClrMapping/>
  </p:clrMapOvr>
  <p:extLst>
    <p:ext uri="{DCECCB84-F9BA-43D5-87BE-67443E8EF086}">
      <p15:sldGuideLst xmlns:p15="http://schemas.microsoft.com/office/powerpoint/2012/main">
        <p15:guide id="1" pos="3623" userDrawn="1">
          <p15:clr>
            <a:srgbClr val="00E6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lage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15BCE-8A10-706A-7FCE-54CA12F193CD}"/>
              </a:ext>
            </a:extLst>
          </p:cNvPr>
          <p:cNvSpPr>
            <a:spLocks noGrp="1"/>
          </p:cNvSpPr>
          <p:nvPr>
            <p:ph type="title" hasCustomPrompt="1"/>
          </p:nvPr>
        </p:nvSpPr>
        <p:spPr>
          <a:xfrm>
            <a:off x="6522721" y="230504"/>
            <a:ext cx="5120640" cy="1460183"/>
          </a:xfrm>
        </p:spPr>
        <p:txBody>
          <a:bodyPr>
            <a:noAutofit/>
          </a:bodyPr>
          <a:lstStyle>
            <a:lvl1pPr>
              <a:defRPr/>
            </a:lvl1pPr>
          </a:lstStyle>
          <a:p>
            <a:r>
              <a:rPr lang="en-US" dirty="0"/>
              <a:t>Collage Image Left – Click to Edit</a:t>
            </a:r>
          </a:p>
        </p:txBody>
      </p:sp>
      <p:sp>
        <p:nvSpPr>
          <p:cNvPr id="3" name="Content Placeholder 2">
            <a:extLst>
              <a:ext uri="{FF2B5EF4-FFF2-40B4-BE49-F238E27FC236}">
                <a16:creationId xmlns:a16="http://schemas.microsoft.com/office/drawing/2014/main" id="{37787BDD-B9AF-42AC-072F-94C26F31C542}"/>
              </a:ext>
            </a:extLst>
          </p:cNvPr>
          <p:cNvSpPr>
            <a:spLocks noGrp="1"/>
          </p:cNvSpPr>
          <p:nvPr>
            <p:ph idx="1" hasCustomPrompt="1"/>
          </p:nvPr>
        </p:nvSpPr>
        <p:spPr>
          <a:xfrm>
            <a:off x="6522721" y="1819275"/>
            <a:ext cx="5120640" cy="4314826"/>
          </a:xfrm>
        </p:spPr>
        <p:txBody>
          <a:bodyPr>
            <a:noAutofit/>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3">
            <a:extLst>
              <a:ext uri="{FF2B5EF4-FFF2-40B4-BE49-F238E27FC236}">
                <a16:creationId xmlns:a16="http://schemas.microsoft.com/office/drawing/2014/main" id="{A5B97B64-1DF6-D5E9-8906-6BF4EAD7026D}"/>
              </a:ext>
            </a:extLst>
          </p:cNvPr>
          <p:cNvSpPr>
            <a:spLocks noGrp="1"/>
          </p:cNvSpPr>
          <p:nvPr>
            <p:ph type="pic" idx="17" hasCustomPrompt="1"/>
          </p:nvPr>
        </p:nvSpPr>
        <p:spPr>
          <a:xfrm>
            <a:off x="548639" y="548638"/>
            <a:ext cx="5547361" cy="2697479"/>
          </a:xfrm>
          <a:prstGeom prst="rect">
            <a:avLst/>
          </a:prstGeom>
          <a:pattFill prst="ltDnDiag">
            <a:fgClr>
              <a:schemeClr val="accent1"/>
            </a:fgClr>
            <a:bgClr>
              <a:schemeClr val="bg1"/>
            </a:bgClr>
          </a:pattFill>
          <a:effectLst/>
        </p:spPr>
        <p:txBody>
          <a:bodyPr vert="horz" wrap="square" lIns="91440" tIns="45720" rIns="91440" bIns="45720" rtlCol="0">
            <a:noAutofit/>
          </a:bodyPr>
          <a:lstStyle>
            <a:lvl1pPr marL="0" indent="0" algn="l">
              <a:buFont typeface="Arial" panose="020B0604020202020204" pitchFamily="34" charset="0"/>
              <a:buNone/>
              <a:defRPr lang="en-CA" sz="1800" baseline="0">
                <a:latin typeface="+mn-lt"/>
              </a:defRPr>
            </a:lvl1pPr>
          </a:lstStyle>
          <a:p>
            <a:r>
              <a:rPr lang="en-US" dirty="0"/>
              <a:t>Image placeholder: Click the icon to insert, or drag &amp; drop your picture.</a:t>
            </a:r>
            <a:br>
              <a:rPr lang="en-US" dirty="0"/>
            </a:br>
            <a:r>
              <a:rPr lang="en-US" dirty="0"/>
              <a:t>To adjust, right-click → </a:t>
            </a:r>
            <a:r>
              <a:rPr lang="en-US" b="1" dirty="0"/>
              <a:t>Crop</a:t>
            </a:r>
            <a:r>
              <a:rPr lang="en-US" dirty="0"/>
              <a:t> and drag to reposition.</a:t>
            </a:r>
          </a:p>
        </p:txBody>
      </p:sp>
      <p:sp>
        <p:nvSpPr>
          <p:cNvPr id="4" name="Picture Placeholder 4">
            <a:extLst>
              <a:ext uri="{FF2B5EF4-FFF2-40B4-BE49-F238E27FC236}">
                <a16:creationId xmlns:a16="http://schemas.microsoft.com/office/drawing/2014/main" id="{9A1183F1-A978-C16D-CB96-DFC10A0BFE63}"/>
              </a:ext>
            </a:extLst>
          </p:cNvPr>
          <p:cNvSpPr>
            <a:spLocks noGrp="1" noChangeAspect="1"/>
          </p:cNvSpPr>
          <p:nvPr>
            <p:ph type="pic" idx="21" hasCustomPrompt="1"/>
          </p:nvPr>
        </p:nvSpPr>
        <p:spPr>
          <a:xfrm>
            <a:off x="548639" y="3436621"/>
            <a:ext cx="2697479" cy="2697479"/>
          </a:xfrm>
          <a:prstGeom prst="rect">
            <a:avLst/>
          </a:prstGeom>
          <a:pattFill prst="ltDnDiag">
            <a:fgClr>
              <a:schemeClr val="accent1"/>
            </a:fgClr>
            <a:bgClr>
              <a:schemeClr val="bg1"/>
            </a:bgClr>
          </a:pattFill>
          <a:effectLst/>
        </p:spPr>
        <p:txBody>
          <a:bodyPr vert="horz" wrap="square" lIns="91440" tIns="45720" rIns="91440" bIns="45720" rtlCol="0">
            <a:noAutofit/>
          </a:bodyPr>
          <a:lstStyle>
            <a:lvl1pPr marL="0" indent="0" algn="ctr">
              <a:buFont typeface="Arial" panose="020B0604020202020204" pitchFamily="34" charset="0"/>
              <a:buNone/>
              <a:defRPr lang="en-CA" sz="1800" baseline="0">
                <a:latin typeface="+mn-lt"/>
              </a:defRPr>
            </a:lvl1pPr>
          </a:lstStyle>
          <a:p>
            <a:pPr marL="228600" lvl="0" indent="-228600" algn="ctr"/>
            <a:r>
              <a:rPr lang="en-CA" dirty="0"/>
              <a:t>Image placeholder. </a:t>
            </a:r>
          </a:p>
        </p:txBody>
      </p:sp>
      <p:sp>
        <p:nvSpPr>
          <p:cNvPr id="5" name="Picture Placeholder 5">
            <a:extLst>
              <a:ext uri="{FF2B5EF4-FFF2-40B4-BE49-F238E27FC236}">
                <a16:creationId xmlns:a16="http://schemas.microsoft.com/office/drawing/2014/main" id="{BBF81748-5C19-AF75-E015-5A5EAC835A24}"/>
              </a:ext>
            </a:extLst>
          </p:cNvPr>
          <p:cNvSpPr>
            <a:spLocks noGrp="1" noChangeAspect="1"/>
          </p:cNvSpPr>
          <p:nvPr>
            <p:ph type="pic" idx="22" hasCustomPrompt="1"/>
          </p:nvPr>
        </p:nvSpPr>
        <p:spPr>
          <a:xfrm>
            <a:off x="3383279" y="3436621"/>
            <a:ext cx="2697479" cy="2697479"/>
          </a:xfrm>
          <a:prstGeom prst="rect">
            <a:avLst/>
          </a:prstGeom>
          <a:pattFill prst="ltDnDiag">
            <a:fgClr>
              <a:schemeClr val="accent1"/>
            </a:fgClr>
            <a:bgClr>
              <a:schemeClr val="bg1"/>
            </a:bgClr>
          </a:pattFill>
          <a:effectLst/>
        </p:spPr>
        <p:txBody>
          <a:bodyPr vert="horz" wrap="square" lIns="91440" tIns="45720" rIns="91440" bIns="45720" rtlCol="0">
            <a:noAutofit/>
          </a:bodyPr>
          <a:lstStyle>
            <a:lvl1pPr marL="0" indent="0" algn="ctr">
              <a:buFont typeface="Arial" panose="020B0604020202020204" pitchFamily="34" charset="0"/>
              <a:buNone/>
              <a:defRPr lang="en-CA" sz="1800" baseline="0">
                <a:latin typeface="+mn-lt"/>
              </a:defRPr>
            </a:lvl1pPr>
          </a:lstStyle>
          <a:p>
            <a:pPr marL="228600" lvl="0" indent="-228600" algn="ctr"/>
            <a:r>
              <a:rPr lang="en-CA" dirty="0"/>
              <a:t>Image placeholder. </a:t>
            </a:r>
          </a:p>
        </p:txBody>
      </p:sp>
      <p:grpSp>
        <p:nvGrpSpPr>
          <p:cNvPr id="12" name="Wind Footer">
            <a:extLst>
              <a:ext uri="{FF2B5EF4-FFF2-40B4-BE49-F238E27FC236}">
                <a16:creationId xmlns:a16="http://schemas.microsoft.com/office/drawing/2014/main" id="{8BD6CF04-0A96-4065-85BC-69388E33AF3A}"/>
              </a:ext>
            </a:extLst>
          </p:cNvPr>
          <p:cNvGrpSpPr/>
          <p:nvPr userDrawn="1"/>
        </p:nvGrpSpPr>
        <p:grpSpPr>
          <a:xfrm>
            <a:off x="0" y="6400800"/>
            <a:ext cx="12198096" cy="457200"/>
            <a:chOff x="0" y="6400800"/>
            <a:chExt cx="12198096" cy="457200"/>
          </a:xfrm>
        </p:grpSpPr>
        <p:sp>
          <p:nvSpPr>
            <p:cNvPr id="13" name="Rectangle 12">
              <a:extLst>
                <a:ext uri="{FF2B5EF4-FFF2-40B4-BE49-F238E27FC236}">
                  <a16:creationId xmlns:a16="http://schemas.microsoft.com/office/drawing/2014/main" id="{9BC79A4C-8ACD-46D6-B557-7BD4D8856B74}"/>
                </a:ext>
              </a:extLst>
            </p:cNvPr>
            <p:cNvSpPr/>
            <p:nvPr/>
          </p:nvSpPr>
          <p:spPr>
            <a:xfrm>
              <a:off x="0" y="6400800"/>
              <a:ext cx="12198096" cy="457200"/>
            </a:xfrm>
            <a:prstGeom prst="rect">
              <a:avLst/>
            </a:prstGeom>
            <a:gradFill flip="none" rotWithShape="1">
              <a:gsLst>
                <a:gs pos="0">
                  <a:srgbClr val="44958A"/>
                </a:gs>
                <a:gs pos="100000">
                  <a:srgbClr val="3A7F7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D8D844D9-8600-445F-9BAE-BE161E4CB392}"/>
                </a:ext>
              </a:extLst>
            </p:cNvPr>
            <p:cNvSpPr txBox="1"/>
            <p:nvPr/>
          </p:nvSpPr>
          <p:spPr>
            <a:xfrm>
              <a:off x="10818876" y="6490901"/>
              <a:ext cx="1371600" cy="276999"/>
            </a:xfrm>
            <a:prstGeom prst="rect">
              <a:avLst/>
            </a:prstGeom>
            <a:noFill/>
          </p:spPr>
          <p:txBody>
            <a:bodyPr wrap="square" rtlCol="0">
              <a:spAutoFit/>
            </a:bodyPr>
            <a:lstStyle/>
            <a:p>
              <a:r>
                <a:rPr lang="en-US" sz="1200" spc="300" dirty="0">
                  <a:solidFill>
                    <a:schemeClr val="bg1"/>
                  </a:solidFill>
                </a:rPr>
                <a:t>WIND 2026</a:t>
              </a:r>
            </a:p>
          </p:txBody>
        </p:sp>
        <p:cxnSp>
          <p:nvCxnSpPr>
            <p:cNvPr id="15" name="footer separator">
              <a:extLst>
                <a:ext uri="{FF2B5EF4-FFF2-40B4-BE49-F238E27FC236}">
                  <a16:creationId xmlns:a16="http://schemas.microsoft.com/office/drawing/2014/main" id="{4156EEF9-C453-403D-8612-30F72CEA8741}"/>
                </a:ext>
              </a:extLst>
            </p:cNvPr>
            <p:cNvCxnSpPr>
              <a:cxnSpLocks/>
            </p:cNvCxnSpPr>
            <p:nvPr/>
          </p:nvCxnSpPr>
          <p:spPr>
            <a:xfrm>
              <a:off x="10680936" y="6463393"/>
              <a:ext cx="0" cy="332014"/>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16" name="Wind presentation lockup">
              <a:extLst>
                <a:ext uri="{FF2B5EF4-FFF2-40B4-BE49-F238E27FC236}">
                  <a16:creationId xmlns:a16="http://schemas.microsoft.com/office/drawing/2014/main" id="{4FE0804D-CBCE-482B-90D2-5ECEB5C3C47F}"/>
                </a:ext>
              </a:extLst>
            </p:cNvPr>
            <p:cNvPicPr>
              <a:picLocks noChangeAspect="1"/>
            </p:cNvPicPr>
            <p:nvPr/>
          </p:nvPicPr>
          <p:blipFill>
            <a:blip r:embed="rId2"/>
            <a:stretch>
              <a:fillRect/>
            </a:stretch>
          </p:blipFill>
          <p:spPr>
            <a:xfrm>
              <a:off x="8911737" y="6425184"/>
              <a:ext cx="1597155" cy="408433"/>
            </a:xfrm>
            <a:prstGeom prst="rect">
              <a:avLst/>
            </a:prstGeom>
          </p:spPr>
        </p:pic>
      </p:grpSp>
    </p:spTree>
    <p:extLst>
      <p:ext uri="{BB962C8B-B14F-4D97-AF65-F5344CB8AC3E}">
        <p14:creationId xmlns:p14="http://schemas.microsoft.com/office/powerpoint/2010/main" val="643449152"/>
      </p:ext>
    </p:extLst>
  </p:cSld>
  <p:clrMapOvr>
    <a:masterClrMapping/>
  </p:clrMapOvr>
  <p:extLst>
    <p:ext uri="{DCECCB84-F9BA-43D5-87BE-67443E8EF086}">
      <p15:sldGuideLst xmlns:p15="http://schemas.microsoft.com/office/powerpoint/2012/main">
        <p15:guide id="1" pos="4108" userDrawn="1">
          <p15:clr>
            <a:srgbClr val="00E6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ntent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9FD9A-89BA-87FA-46F3-ABD5C3E09F25}"/>
              </a:ext>
            </a:extLst>
          </p:cNvPr>
          <p:cNvSpPr>
            <a:spLocks noGrp="1"/>
          </p:cNvSpPr>
          <p:nvPr>
            <p:ph type="title" hasCustomPrompt="1"/>
          </p:nvPr>
        </p:nvSpPr>
        <p:spPr>
          <a:xfrm>
            <a:off x="548640" y="365125"/>
            <a:ext cx="11091672" cy="1052513"/>
          </a:xfrm>
        </p:spPr>
        <p:txBody>
          <a:bodyPr vert="horz" lIns="91440" tIns="45720" rIns="91440" bIns="45720" rtlCol="0" anchor="b">
            <a:noAutofit/>
          </a:bodyPr>
          <a:lstStyle>
            <a:lvl1pPr>
              <a:defRPr lang="en-US" dirty="0"/>
            </a:lvl1pPr>
          </a:lstStyle>
          <a:p>
            <a:pPr lvl="0"/>
            <a:r>
              <a:rPr lang="en-US" dirty="0"/>
              <a:t>3 Content – Click to Edit</a:t>
            </a:r>
          </a:p>
        </p:txBody>
      </p:sp>
      <p:sp>
        <p:nvSpPr>
          <p:cNvPr id="12" name="Content Placeholder 2">
            <a:extLst>
              <a:ext uri="{FF2B5EF4-FFF2-40B4-BE49-F238E27FC236}">
                <a16:creationId xmlns:a16="http://schemas.microsoft.com/office/drawing/2014/main" id="{2AEDB4B1-352A-469F-9959-1BBE4705E80D}"/>
              </a:ext>
            </a:extLst>
          </p:cNvPr>
          <p:cNvSpPr>
            <a:spLocks noGrp="1"/>
          </p:cNvSpPr>
          <p:nvPr>
            <p:ph sz="quarter" idx="14" hasCustomPrompt="1"/>
          </p:nvPr>
        </p:nvSpPr>
        <p:spPr>
          <a:xfrm>
            <a:off x="549275" y="1557338"/>
            <a:ext cx="3566160" cy="4569142"/>
          </a:xfrm>
        </p:spPr>
        <p:txBody>
          <a:bodyPr>
            <a:noAutofit/>
          </a:bodyPr>
          <a:lstStyle>
            <a:lvl1pPr marL="0" indent="0">
              <a:buNone/>
              <a:defRPr/>
            </a:lvl1pPr>
            <a:lvl2pPr marL="347663" indent="-336550">
              <a:tabLst/>
              <a:defRPr/>
            </a:lvl2pPr>
            <a:lvl3pPr marL="635000" indent="-287338">
              <a:tabLst/>
              <a:defRPr/>
            </a:lvl3pPr>
          </a:lstStyle>
          <a:p>
            <a:pPr lvl="0"/>
            <a:r>
              <a:rPr lang="en-US" dirty="0"/>
              <a:t>Click to add content</a:t>
            </a:r>
          </a:p>
          <a:p>
            <a:pPr lvl="1"/>
            <a:r>
              <a:rPr lang="en-US" dirty="0"/>
              <a:t>Second level</a:t>
            </a:r>
          </a:p>
          <a:p>
            <a:pPr lvl="2"/>
            <a:r>
              <a:rPr lang="en-US" dirty="0"/>
              <a:t>Third level</a:t>
            </a:r>
          </a:p>
        </p:txBody>
      </p:sp>
      <p:sp>
        <p:nvSpPr>
          <p:cNvPr id="13" name="Content Placeholder 3">
            <a:extLst>
              <a:ext uri="{FF2B5EF4-FFF2-40B4-BE49-F238E27FC236}">
                <a16:creationId xmlns:a16="http://schemas.microsoft.com/office/drawing/2014/main" id="{554A5CC1-A991-0F61-93B7-24B05996987A}"/>
              </a:ext>
            </a:extLst>
          </p:cNvPr>
          <p:cNvSpPr>
            <a:spLocks noGrp="1"/>
          </p:cNvSpPr>
          <p:nvPr>
            <p:ph sz="quarter" idx="15" hasCustomPrompt="1"/>
          </p:nvPr>
        </p:nvSpPr>
        <p:spPr>
          <a:xfrm>
            <a:off x="4307083" y="1557338"/>
            <a:ext cx="3566160" cy="4569142"/>
          </a:xfrm>
        </p:spPr>
        <p:txBody>
          <a:bodyPr>
            <a:noAutofit/>
          </a:bodyPr>
          <a:lstStyle>
            <a:lvl1pPr marL="0" indent="0">
              <a:buNone/>
              <a:defRPr/>
            </a:lvl1pPr>
            <a:lvl2pPr marL="347663" indent="-336550">
              <a:tabLst/>
              <a:defRPr/>
            </a:lvl2pPr>
            <a:lvl3pPr marL="635000" indent="-287338">
              <a:tabLst/>
              <a:defRPr/>
            </a:lvl3pPr>
          </a:lstStyle>
          <a:p>
            <a:pPr lvl="0"/>
            <a:r>
              <a:rPr lang="en-US" dirty="0"/>
              <a:t>Click to add content</a:t>
            </a:r>
          </a:p>
          <a:p>
            <a:pPr lvl="1"/>
            <a:r>
              <a:rPr lang="en-US" dirty="0"/>
              <a:t>Second level</a:t>
            </a:r>
          </a:p>
          <a:p>
            <a:pPr lvl="2"/>
            <a:r>
              <a:rPr lang="en-US" dirty="0"/>
              <a:t>Third level</a:t>
            </a:r>
          </a:p>
        </p:txBody>
      </p:sp>
      <p:sp>
        <p:nvSpPr>
          <p:cNvPr id="14" name="Content Placeholder 4">
            <a:extLst>
              <a:ext uri="{FF2B5EF4-FFF2-40B4-BE49-F238E27FC236}">
                <a16:creationId xmlns:a16="http://schemas.microsoft.com/office/drawing/2014/main" id="{AA170CF5-67C0-D3B0-B553-C4BD158BA088}"/>
              </a:ext>
            </a:extLst>
          </p:cNvPr>
          <p:cNvSpPr>
            <a:spLocks noGrp="1"/>
          </p:cNvSpPr>
          <p:nvPr>
            <p:ph sz="quarter" idx="16" hasCustomPrompt="1"/>
          </p:nvPr>
        </p:nvSpPr>
        <p:spPr>
          <a:xfrm>
            <a:off x="8064891" y="1557338"/>
            <a:ext cx="3566160" cy="4569142"/>
          </a:xfrm>
        </p:spPr>
        <p:txBody>
          <a:bodyPr>
            <a:noAutofit/>
          </a:bodyPr>
          <a:lstStyle>
            <a:lvl1pPr marL="0" indent="0">
              <a:buNone/>
              <a:defRPr/>
            </a:lvl1pPr>
            <a:lvl2pPr marL="347663" indent="-336550">
              <a:tabLst/>
              <a:defRPr/>
            </a:lvl2pPr>
            <a:lvl3pPr marL="635000" indent="-287338">
              <a:tabLst/>
              <a:defRPr/>
            </a:lvl3pPr>
          </a:lstStyle>
          <a:p>
            <a:pPr lvl="0"/>
            <a:r>
              <a:rPr lang="en-US" dirty="0"/>
              <a:t>Click to add content</a:t>
            </a:r>
          </a:p>
          <a:p>
            <a:pPr lvl="1"/>
            <a:r>
              <a:rPr lang="en-US" dirty="0"/>
              <a:t>Second level</a:t>
            </a:r>
          </a:p>
          <a:p>
            <a:pPr lvl="2"/>
            <a:r>
              <a:rPr lang="en-US" dirty="0"/>
              <a:t>Third level</a:t>
            </a:r>
          </a:p>
        </p:txBody>
      </p:sp>
      <p:grpSp>
        <p:nvGrpSpPr>
          <p:cNvPr id="11" name="Wind Footer">
            <a:extLst>
              <a:ext uri="{FF2B5EF4-FFF2-40B4-BE49-F238E27FC236}">
                <a16:creationId xmlns:a16="http://schemas.microsoft.com/office/drawing/2014/main" id="{81D5E88E-3CC8-4E6A-A79D-E1F829140B82}"/>
              </a:ext>
            </a:extLst>
          </p:cNvPr>
          <p:cNvGrpSpPr/>
          <p:nvPr userDrawn="1"/>
        </p:nvGrpSpPr>
        <p:grpSpPr>
          <a:xfrm>
            <a:off x="0" y="6400800"/>
            <a:ext cx="12198096" cy="457200"/>
            <a:chOff x="0" y="6400800"/>
            <a:chExt cx="12198096" cy="457200"/>
          </a:xfrm>
        </p:grpSpPr>
        <p:sp>
          <p:nvSpPr>
            <p:cNvPr id="15" name="Rectangle 14">
              <a:extLst>
                <a:ext uri="{FF2B5EF4-FFF2-40B4-BE49-F238E27FC236}">
                  <a16:creationId xmlns:a16="http://schemas.microsoft.com/office/drawing/2014/main" id="{5831793D-F20C-47B5-A455-1DAE91988FB8}"/>
                </a:ext>
              </a:extLst>
            </p:cNvPr>
            <p:cNvSpPr/>
            <p:nvPr/>
          </p:nvSpPr>
          <p:spPr>
            <a:xfrm>
              <a:off x="0" y="6400800"/>
              <a:ext cx="12198096" cy="457200"/>
            </a:xfrm>
            <a:prstGeom prst="rect">
              <a:avLst/>
            </a:prstGeom>
            <a:gradFill flip="none" rotWithShape="1">
              <a:gsLst>
                <a:gs pos="0">
                  <a:srgbClr val="44958A"/>
                </a:gs>
                <a:gs pos="100000">
                  <a:srgbClr val="3A7F7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extBox 15">
              <a:extLst>
                <a:ext uri="{FF2B5EF4-FFF2-40B4-BE49-F238E27FC236}">
                  <a16:creationId xmlns:a16="http://schemas.microsoft.com/office/drawing/2014/main" id="{5FE2A110-EAB9-4763-9443-9D751B4A8AF5}"/>
                </a:ext>
              </a:extLst>
            </p:cNvPr>
            <p:cNvSpPr txBox="1"/>
            <p:nvPr/>
          </p:nvSpPr>
          <p:spPr>
            <a:xfrm>
              <a:off x="10818876" y="6490901"/>
              <a:ext cx="1371600" cy="276999"/>
            </a:xfrm>
            <a:prstGeom prst="rect">
              <a:avLst/>
            </a:prstGeom>
            <a:noFill/>
          </p:spPr>
          <p:txBody>
            <a:bodyPr wrap="square" rtlCol="0">
              <a:spAutoFit/>
            </a:bodyPr>
            <a:lstStyle/>
            <a:p>
              <a:r>
                <a:rPr lang="en-US" sz="1200" spc="300" dirty="0">
                  <a:solidFill>
                    <a:schemeClr val="bg1"/>
                  </a:solidFill>
                </a:rPr>
                <a:t>WIND 2026</a:t>
              </a:r>
            </a:p>
          </p:txBody>
        </p:sp>
        <p:cxnSp>
          <p:nvCxnSpPr>
            <p:cNvPr id="17" name="footer separator">
              <a:extLst>
                <a:ext uri="{FF2B5EF4-FFF2-40B4-BE49-F238E27FC236}">
                  <a16:creationId xmlns:a16="http://schemas.microsoft.com/office/drawing/2014/main" id="{0E4935D1-DBAE-48EA-8F90-94B18DC0B370}"/>
                </a:ext>
              </a:extLst>
            </p:cNvPr>
            <p:cNvCxnSpPr>
              <a:cxnSpLocks/>
            </p:cNvCxnSpPr>
            <p:nvPr/>
          </p:nvCxnSpPr>
          <p:spPr>
            <a:xfrm>
              <a:off x="10680936" y="6463393"/>
              <a:ext cx="0" cy="332014"/>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18" name="Wind presentation lockup">
              <a:extLst>
                <a:ext uri="{FF2B5EF4-FFF2-40B4-BE49-F238E27FC236}">
                  <a16:creationId xmlns:a16="http://schemas.microsoft.com/office/drawing/2014/main" id="{52D583AA-A2AC-4D22-B370-64120D28DC0F}"/>
                </a:ext>
              </a:extLst>
            </p:cNvPr>
            <p:cNvPicPr>
              <a:picLocks noChangeAspect="1"/>
            </p:cNvPicPr>
            <p:nvPr/>
          </p:nvPicPr>
          <p:blipFill>
            <a:blip r:embed="rId2"/>
            <a:stretch>
              <a:fillRect/>
            </a:stretch>
          </p:blipFill>
          <p:spPr>
            <a:xfrm>
              <a:off x="8911737" y="6425184"/>
              <a:ext cx="1597155" cy="408433"/>
            </a:xfrm>
            <a:prstGeom prst="rect">
              <a:avLst/>
            </a:prstGeom>
          </p:spPr>
        </p:pic>
      </p:grpSp>
    </p:spTree>
    <p:extLst>
      <p:ext uri="{BB962C8B-B14F-4D97-AF65-F5344CB8AC3E}">
        <p14:creationId xmlns:p14="http://schemas.microsoft.com/office/powerpoint/2010/main" val="25523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Icon Subtitle Row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0B6D4A0-A214-188F-81D2-4DAB64C022C6}"/>
              </a:ext>
            </a:extLst>
          </p:cNvPr>
          <p:cNvSpPr>
            <a:spLocks noGrp="1"/>
          </p:cNvSpPr>
          <p:nvPr>
            <p:ph type="title" hasCustomPrompt="1"/>
          </p:nvPr>
        </p:nvSpPr>
        <p:spPr>
          <a:xfrm>
            <a:off x="538979" y="360363"/>
            <a:ext cx="4389120" cy="1325880"/>
          </a:xfrm>
        </p:spPr>
        <p:txBody>
          <a:bodyPr>
            <a:noAutofit/>
          </a:bodyPr>
          <a:lstStyle>
            <a:lvl1pPr algn="l">
              <a:defRPr/>
            </a:lvl1pPr>
          </a:lstStyle>
          <a:p>
            <a:r>
              <a:rPr lang="en-US" dirty="0"/>
              <a:t>3 Icon ROW – Click to Edit</a:t>
            </a:r>
          </a:p>
        </p:txBody>
      </p:sp>
      <p:sp>
        <p:nvSpPr>
          <p:cNvPr id="3" name="Subtitle 2">
            <a:extLst>
              <a:ext uri="{FF2B5EF4-FFF2-40B4-BE49-F238E27FC236}">
                <a16:creationId xmlns:a16="http://schemas.microsoft.com/office/drawing/2014/main" id="{A09FCE1A-F8A4-81D8-31B5-BAFF6A1A22AA}"/>
              </a:ext>
            </a:extLst>
          </p:cNvPr>
          <p:cNvSpPr>
            <a:spLocks noGrp="1"/>
          </p:cNvSpPr>
          <p:nvPr>
            <p:ph type="subTitle" idx="1" hasCustomPrompt="1"/>
          </p:nvPr>
        </p:nvSpPr>
        <p:spPr>
          <a:xfrm>
            <a:off x="548638" y="1819275"/>
            <a:ext cx="4389120" cy="4150454"/>
          </a:xfrm>
        </p:spPr>
        <p:txBody>
          <a:bodyPr wrap="square">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1" name="Image Placeholder 1">
            <a:extLst>
              <a:ext uri="{FF2B5EF4-FFF2-40B4-BE49-F238E27FC236}">
                <a16:creationId xmlns:a16="http://schemas.microsoft.com/office/drawing/2014/main" id="{2D426A44-F4BA-967D-C272-B22FC9D215A8}"/>
              </a:ext>
            </a:extLst>
          </p:cNvPr>
          <p:cNvSpPr>
            <a:spLocks noGrp="1" noChangeAspect="1"/>
          </p:cNvSpPr>
          <p:nvPr>
            <p:ph type="pic" sz="quarter" idx="32" hasCustomPrompt="1"/>
          </p:nvPr>
        </p:nvSpPr>
        <p:spPr>
          <a:xfrm>
            <a:off x="5212080" y="822960"/>
            <a:ext cx="1097281" cy="1097280"/>
          </a:xfrm>
          <a:prstGeom prst="rect">
            <a:avLst/>
          </a:prstGeom>
          <a:noFill/>
          <a:ln w="57150">
            <a:noFill/>
          </a:ln>
        </p:spPr>
        <p:txBody>
          <a:bodyPr vert="horz" wrap="square" lIns="91440" tIns="45720" rIns="91440" bIns="45720" rtlCol="0">
            <a:noAutofit/>
          </a:bodyPr>
          <a:lstStyle>
            <a:lvl1pPr marL="0" indent="0" algn="ctr">
              <a:buNone/>
              <a:defRPr lang="en-US" sz="1800"/>
            </a:lvl1pPr>
          </a:lstStyle>
          <a:p>
            <a:pPr marL="228600" lvl="0" indent="-228600" algn="ctr"/>
            <a:r>
              <a:rPr lang="en-US" dirty="0"/>
              <a:t>Icon</a:t>
            </a:r>
          </a:p>
        </p:txBody>
      </p:sp>
      <p:sp>
        <p:nvSpPr>
          <p:cNvPr id="12" name="Image Placeholder 2">
            <a:extLst>
              <a:ext uri="{FF2B5EF4-FFF2-40B4-BE49-F238E27FC236}">
                <a16:creationId xmlns:a16="http://schemas.microsoft.com/office/drawing/2014/main" id="{4AB56543-C0B1-0CEB-D260-698E5A6731B7}"/>
              </a:ext>
            </a:extLst>
          </p:cNvPr>
          <p:cNvSpPr>
            <a:spLocks noGrp="1" noChangeAspect="1"/>
          </p:cNvSpPr>
          <p:nvPr>
            <p:ph type="pic" sz="quarter" idx="33" hasCustomPrompt="1"/>
          </p:nvPr>
        </p:nvSpPr>
        <p:spPr>
          <a:xfrm>
            <a:off x="5212080" y="2606040"/>
            <a:ext cx="1097281" cy="1097280"/>
          </a:xfrm>
          <a:prstGeom prst="rect">
            <a:avLst/>
          </a:prstGeom>
          <a:noFill/>
          <a:ln w="57150">
            <a:noFill/>
          </a:ln>
        </p:spPr>
        <p:txBody>
          <a:bodyPr vert="horz" wrap="square" lIns="91440" tIns="45720" rIns="91440" bIns="45720" rtlCol="0">
            <a:noAutofit/>
          </a:bodyPr>
          <a:lstStyle>
            <a:lvl1pPr marL="0" indent="0" algn="ctr">
              <a:buNone/>
              <a:defRPr lang="en-US" sz="1800"/>
            </a:lvl1pPr>
          </a:lstStyle>
          <a:p>
            <a:pPr marL="228600" lvl="0" indent="-228600" algn="ctr"/>
            <a:r>
              <a:rPr lang="en-US" dirty="0"/>
              <a:t>Icon</a:t>
            </a:r>
          </a:p>
        </p:txBody>
      </p:sp>
      <p:sp>
        <p:nvSpPr>
          <p:cNvPr id="13" name="Image Placeholder 3">
            <a:extLst>
              <a:ext uri="{FF2B5EF4-FFF2-40B4-BE49-F238E27FC236}">
                <a16:creationId xmlns:a16="http://schemas.microsoft.com/office/drawing/2014/main" id="{3A551021-88AE-9824-01BA-2237601ACADD}"/>
              </a:ext>
            </a:extLst>
          </p:cNvPr>
          <p:cNvSpPr>
            <a:spLocks noGrp="1" noChangeAspect="1"/>
          </p:cNvSpPr>
          <p:nvPr>
            <p:ph type="pic" sz="quarter" idx="34" hasCustomPrompt="1"/>
          </p:nvPr>
        </p:nvSpPr>
        <p:spPr>
          <a:xfrm>
            <a:off x="5212080" y="4389120"/>
            <a:ext cx="1097281" cy="1097280"/>
          </a:xfrm>
          <a:prstGeom prst="rect">
            <a:avLst/>
          </a:prstGeom>
          <a:noFill/>
          <a:ln w="57150">
            <a:noFill/>
          </a:ln>
        </p:spPr>
        <p:txBody>
          <a:bodyPr vert="horz" wrap="square" lIns="91440" tIns="45720" rIns="91440" bIns="45720" rtlCol="0">
            <a:noAutofit/>
          </a:bodyPr>
          <a:lstStyle>
            <a:lvl1pPr marL="0" indent="0" algn="ctr">
              <a:buNone/>
              <a:defRPr lang="en-US" sz="1800"/>
            </a:lvl1pPr>
          </a:lstStyle>
          <a:p>
            <a:pPr marL="228600" lvl="0" indent="-228600" algn="ctr"/>
            <a:r>
              <a:rPr lang="en-US" dirty="0"/>
              <a:t>Icon</a:t>
            </a:r>
          </a:p>
        </p:txBody>
      </p:sp>
      <p:sp>
        <p:nvSpPr>
          <p:cNvPr id="16" name="Text Placeholder 1">
            <a:extLst>
              <a:ext uri="{FF2B5EF4-FFF2-40B4-BE49-F238E27FC236}">
                <a16:creationId xmlns:a16="http://schemas.microsoft.com/office/drawing/2014/main" id="{3A81EB1E-A729-7CA7-B697-32260506436C}"/>
              </a:ext>
            </a:extLst>
          </p:cNvPr>
          <p:cNvSpPr>
            <a:spLocks noGrp="1"/>
          </p:cNvSpPr>
          <p:nvPr>
            <p:ph type="body" sz="quarter" idx="36"/>
          </p:nvPr>
        </p:nvSpPr>
        <p:spPr>
          <a:xfrm>
            <a:off x="6583680" y="822960"/>
            <a:ext cx="5029200" cy="461665"/>
          </a:xfrm>
        </p:spPr>
        <p:txBody>
          <a:bodyPr>
            <a:spAutoFit/>
          </a:bodyPr>
          <a:lstStyle>
            <a:lvl1pPr marL="0" indent="0" algn="l">
              <a:buNone/>
              <a:defRPr sz="2400" b="1"/>
            </a:lvl1pPr>
          </a:lstStyle>
          <a:p>
            <a:pPr lvl="0"/>
            <a:r>
              <a:rPr lang="en-US"/>
              <a:t>Click to edit Master text styles</a:t>
            </a:r>
          </a:p>
        </p:txBody>
      </p:sp>
      <p:sp>
        <p:nvSpPr>
          <p:cNvPr id="17" name="Text Placeholder 2">
            <a:extLst>
              <a:ext uri="{FF2B5EF4-FFF2-40B4-BE49-F238E27FC236}">
                <a16:creationId xmlns:a16="http://schemas.microsoft.com/office/drawing/2014/main" id="{945BC3B0-96E7-102D-1A79-9F48176360CB}"/>
              </a:ext>
            </a:extLst>
          </p:cNvPr>
          <p:cNvSpPr>
            <a:spLocks noGrp="1"/>
          </p:cNvSpPr>
          <p:nvPr>
            <p:ph type="body" sz="quarter" idx="37"/>
          </p:nvPr>
        </p:nvSpPr>
        <p:spPr>
          <a:xfrm>
            <a:off x="6583680" y="1310303"/>
            <a:ext cx="5029200" cy="1097280"/>
          </a:xfrm>
        </p:spPr>
        <p:txBody>
          <a:bodyPr>
            <a:noAutofit/>
          </a:bodyPr>
          <a:lstStyle>
            <a:lvl1pPr marL="0" indent="0" algn="l">
              <a:buNone/>
              <a:defRPr sz="2000" b="0"/>
            </a:lvl1pPr>
          </a:lstStyle>
          <a:p>
            <a:pPr lvl="0"/>
            <a:r>
              <a:rPr lang="en-US"/>
              <a:t>Click to edit Master text styles</a:t>
            </a:r>
          </a:p>
        </p:txBody>
      </p:sp>
      <p:sp>
        <p:nvSpPr>
          <p:cNvPr id="19" name="Text Placeholder 4">
            <a:extLst>
              <a:ext uri="{FF2B5EF4-FFF2-40B4-BE49-F238E27FC236}">
                <a16:creationId xmlns:a16="http://schemas.microsoft.com/office/drawing/2014/main" id="{DA4BECCF-FE3C-EBD1-9113-81644ECDB802}"/>
              </a:ext>
            </a:extLst>
          </p:cNvPr>
          <p:cNvSpPr>
            <a:spLocks noGrp="1"/>
          </p:cNvSpPr>
          <p:nvPr>
            <p:ph type="body" sz="quarter" idx="39"/>
          </p:nvPr>
        </p:nvSpPr>
        <p:spPr>
          <a:xfrm>
            <a:off x="6583680" y="2606040"/>
            <a:ext cx="5029200" cy="461665"/>
          </a:xfrm>
        </p:spPr>
        <p:txBody>
          <a:bodyPr>
            <a:spAutoFit/>
          </a:bodyPr>
          <a:lstStyle>
            <a:lvl1pPr marL="0" indent="0" algn="l">
              <a:buNone/>
              <a:defRPr sz="2400" b="1"/>
            </a:lvl1pPr>
          </a:lstStyle>
          <a:p>
            <a:pPr lvl="0"/>
            <a:r>
              <a:rPr lang="en-US"/>
              <a:t>Click to edit Master text styles</a:t>
            </a:r>
          </a:p>
        </p:txBody>
      </p:sp>
      <p:sp>
        <p:nvSpPr>
          <p:cNvPr id="20" name="Text Placeholder 5">
            <a:extLst>
              <a:ext uri="{FF2B5EF4-FFF2-40B4-BE49-F238E27FC236}">
                <a16:creationId xmlns:a16="http://schemas.microsoft.com/office/drawing/2014/main" id="{2CA659F6-63A0-6864-A5FD-8B8817E44BC2}"/>
              </a:ext>
            </a:extLst>
          </p:cNvPr>
          <p:cNvSpPr>
            <a:spLocks noGrp="1"/>
          </p:cNvSpPr>
          <p:nvPr>
            <p:ph type="body" sz="quarter" idx="40"/>
          </p:nvPr>
        </p:nvSpPr>
        <p:spPr>
          <a:xfrm>
            <a:off x="6583680" y="3092319"/>
            <a:ext cx="5029200" cy="1097280"/>
          </a:xfrm>
        </p:spPr>
        <p:txBody>
          <a:bodyPr>
            <a:noAutofit/>
          </a:bodyPr>
          <a:lstStyle>
            <a:lvl1pPr marL="0" indent="0" algn="l">
              <a:buNone/>
              <a:defRPr sz="2000" b="0"/>
            </a:lvl1pPr>
          </a:lstStyle>
          <a:p>
            <a:pPr lvl="0"/>
            <a:r>
              <a:rPr lang="en-US"/>
              <a:t>Click to edit Master text styles</a:t>
            </a:r>
          </a:p>
        </p:txBody>
      </p:sp>
      <p:sp>
        <p:nvSpPr>
          <p:cNvPr id="22" name="Text Placeholder 7">
            <a:extLst>
              <a:ext uri="{FF2B5EF4-FFF2-40B4-BE49-F238E27FC236}">
                <a16:creationId xmlns:a16="http://schemas.microsoft.com/office/drawing/2014/main" id="{FDC92E74-26B4-7626-F025-4CB2DB28EDD1}"/>
              </a:ext>
            </a:extLst>
          </p:cNvPr>
          <p:cNvSpPr>
            <a:spLocks noGrp="1"/>
          </p:cNvSpPr>
          <p:nvPr>
            <p:ph type="body" sz="quarter" idx="42"/>
          </p:nvPr>
        </p:nvSpPr>
        <p:spPr>
          <a:xfrm>
            <a:off x="6583680" y="4389120"/>
            <a:ext cx="5029200" cy="461665"/>
          </a:xfrm>
        </p:spPr>
        <p:txBody>
          <a:bodyPr>
            <a:spAutoFit/>
          </a:bodyPr>
          <a:lstStyle>
            <a:lvl1pPr marL="0" indent="0" algn="l">
              <a:buNone/>
              <a:defRPr sz="2400" b="1"/>
            </a:lvl1pPr>
          </a:lstStyle>
          <a:p>
            <a:pPr lvl="0"/>
            <a:r>
              <a:rPr lang="en-US"/>
              <a:t>Click to edit Master text styles</a:t>
            </a:r>
          </a:p>
        </p:txBody>
      </p:sp>
      <p:sp>
        <p:nvSpPr>
          <p:cNvPr id="23" name="Text Placeholder 8">
            <a:extLst>
              <a:ext uri="{FF2B5EF4-FFF2-40B4-BE49-F238E27FC236}">
                <a16:creationId xmlns:a16="http://schemas.microsoft.com/office/drawing/2014/main" id="{20AE1226-C3A7-E8CE-C3C8-0586E3DE9AD8}"/>
              </a:ext>
            </a:extLst>
          </p:cNvPr>
          <p:cNvSpPr>
            <a:spLocks noGrp="1"/>
          </p:cNvSpPr>
          <p:nvPr>
            <p:ph type="body" sz="quarter" idx="43"/>
          </p:nvPr>
        </p:nvSpPr>
        <p:spPr>
          <a:xfrm>
            <a:off x="6583680" y="4872449"/>
            <a:ext cx="5029200" cy="1097280"/>
          </a:xfrm>
        </p:spPr>
        <p:txBody>
          <a:bodyPr>
            <a:noAutofit/>
          </a:bodyPr>
          <a:lstStyle>
            <a:lvl1pPr marL="0" indent="0" algn="l">
              <a:buNone/>
              <a:defRPr sz="2000" b="0"/>
            </a:lvl1pPr>
          </a:lstStyle>
          <a:p>
            <a:pPr lvl="0"/>
            <a:r>
              <a:rPr lang="en-US"/>
              <a:t>Click to edit Master text styles</a:t>
            </a:r>
          </a:p>
        </p:txBody>
      </p:sp>
      <p:grpSp>
        <p:nvGrpSpPr>
          <p:cNvPr id="18" name="Wind Footer">
            <a:extLst>
              <a:ext uri="{FF2B5EF4-FFF2-40B4-BE49-F238E27FC236}">
                <a16:creationId xmlns:a16="http://schemas.microsoft.com/office/drawing/2014/main" id="{EB82AA80-1542-4CE6-8B8F-910D50FB0AB2}"/>
              </a:ext>
            </a:extLst>
          </p:cNvPr>
          <p:cNvGrpSpPr/>
          <p:nvPr userDrawn="1"/>
        </p:nvGrpSpPr>
        <p:grpSpPr>
          <a:xfrm>
            <a:off x="0" y="6400800"/>
            <a:ext cx="12198096" cy="457200"/>
            <a:chOff x="0" y="6400800"/>
            <a:chExt cx="12198096" cy="457200"/>
          </a:xfrm>
        </p:grpSpPr>
        <p:sp>
          <p:nvSpPr>
            <p:cNvPr id="21" name="Rectangle 20">
              <a:extLst>
                <a:ext uri="{FF2B5EF4-FFF2-40B4-BE49-F238E27FC236}">
                  <a16:creationId xmlns:a16="http://schemas.microsoft.com/office/drawing/2014/main" id="{2BF53765-BEAF-40E4-A1EE-CCF76A2F6B5F}"/>
                </a:ext>
              </a:extLst>
            </p:cNvPr>
            <p:cNvSpPr/>
            <p:nvPr/>
          </p:nvSpPr>
          <p:spPr>
            <a:xfrm>
              <a:off x="0" y="6400800"/>
              <a:ext cx="12198096" cy="457200"/>
            </a:xfrm>
            <a:prstGeom prst="rect">
              <a:avLst/>
            </a:prstGeom>
            <a:gradFill flip="none" rotWithShape="1">
              <a:gsLst>
                <a:gs pos="0">
                  <a:srgbClr val="44958A"/>
                </a:gs>
                <a:gs pos="100000">
                  <a:srgbClr val="3A7F7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51AFF31F-78BA-45B8-BC0A-58E21A824993}"/>
                </a:ext>
              </a:extLst>
            </p:cNvPr>
            <p:cNvSpPr txBox="1"/>
            <p:nvPr/>
          </p:nvSpPr>
          <p:spPr>
            <a:xfrm>
              <a:off x="10818876" y="6490901"/>
              <a:ext cx="1371600" cy="276999"/>
            </a:xfrm>
            <a:prstGeom prst="rect">
              <a:avLst/>
            </a:prstGeom>
            <a:noFill/>
          </p:spPr>
          <p:txBody>
            <a:bodyPr wrap="square" rtlCol="0">
              <a:spAutoFit/>
            </a:bodyPr>
            <a:lstStyle/>
            <a:p>
              <a:r>
                <a:rPr lang="en-US" sz="1200" spc="300" dirty="0">
                  <a:solidFill>
                    <a:schemeClr val="bg1"/>
                  </a:solidFill>
                </a:rPr>
                <a:t>WIND 2026</a:t>
              </a:r>
            </a:p>
          </p:txBody>
        </p:sp>
        <p:cxnSp>
          <p:nvCxnSpPr>
            <p:cNvPr id="30" name="footer separator">
              <a:extLst>
                <a:ext uri="{FF2B5EF4-FFF2-40B4-BE49-F238E27FC236}">
                  <a16:creationId xmlns:a16="http://schemas.microsoft.com/office/drawing/2014/main" id="{66AE708D-5F21-429C-9934-D9B46D9B9ECF}"/>
                </a:ext>
              </a:extLst>
            </p:cNvPr>
            <p:cNvCxnSpPr>
              <a:cxnSpLocks/>
            </p:cNvCxnSpPr>
            <p:nvPr/>
          </p:nvCxnSpPr>
          <p:spPr>
            <a:xfrm>
              <a:off x="10680936" y="6463393"/>
              <a:ext cx="0" cy="332014"/>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31" name="Wind presentation lockup">
              <a:extLst>
                <a:ext uri="{FF2B5EF4-FFF2-40B4-BE49-F238E27FC236}">
                  <a16:creationId xmlns:a16="http://schemas.microsoft.com/office/drawing/2014/main" id="{E2454A1A-814F-4190-8814-DB2057FB062E}"/>
                </a:ext>
              </a:extLst>
            </p:cNvPr>
            <p:cNvPicPr>
              <a:picLocks noChangeAspect="1"/>
            </p:cNvPicPr>
            <p:nvPr/>
          </p:nvPicPr>
          <p:blipFill>
            <a:blip r:embed="rId2"/>
            <a:stretch>
              <a:fillRect/>
            </a:stretch>
          </p:blipFill>
          <p:spPr>
            <a:xfrm>
              <a:off x="8911737" y="6425184"/>
              <a:ext cx="1597155" cy="408433"/>
            </a:xfrm>
            <a:prstGeom prst="rect">
              <a:avLst/>
            </a:prstGeom>
          </p:spPr>
        </p:pic>
      </p:grpSp>
    </p:spTree>
    <p:extLst>
      <p:ext uri="{BB962C8B-B14F-4D97-AF65-F5344CB8AC3E}">
        <p14:creationId xmlns:p14="http://schemas.microsoft.com/office/powerpoint/2010/main" val="554786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Icon Subtitle Column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0B6D4A0-A214-188F-81D2-4DAB64C022C6}"/>
              </a:ext>
            </a:extLst>
          </p:cNvPr>
          <p:cNvSpPr>
            <a:spLocks noGrp="1"/>
          </p:cNvSpPr>
          <p:nvPr>
            <p:ph type="title" hasCustomPrompt="1"/>
          </p:nvPr>
        </p:nvSpPr>
        <p:spPr>
          <a:xfrm>
            <a:off x="548640" y="365125"/>
            <a:ext cx="11091672" cy="1052513"/>
          </a:xfrm>
        </p:spPr>
        <p:txBody>
          <a:bodyPr>
            <a:noAutofit/>
          </a:bodyPr>
          <a:lstStyle>
            <a:lvl1pPr algn="ctr">
              <a:defRPr/>
            </a:lvl1pPr>
          </a:lstStyle>
          <a:p>
            <a:r>
              <a:rPr lang="en-US" dirty="0"/>
              <a:t>3 Icon COLUMN – Click to Edit</a:t>
            </a:r>
          </a:p>
        </p:txBody>
      </p:sp>
      <p:sp>
        <p:nvSpPr>
          <p:cNvPr id="3" name="Subtitle 2">
            <a:extLst>
              <a:ext uri="{FF2B5EF4-FFF2-40B4-BE49-F238E27FC236}">
                <a16:creationId xmlns:a16="http://schemas.microsoft.com/office/drawing/2014/main" id="{A09FCE1A-F8A4-81D8-31B5-BAFF6A1A22AA}"/>
              </a:ext>
            </a:extLst>
          </p:cNvPr>
          <p:cNvSpPr>
            <a:spLocks noGrp="1"/>
          </p:cNvSpPr>
          <p:nvPr>
            <p:ph type="subTitle" idx="1" hasCustomPrompt="1"/>
          </p:nvPr>
        </p:nvSpPr>
        <p:spPr>
          <a:xfrm>
            <a:off x="548639" y="1417638"/>
            <a:ext cx="11091672" cy="411162"/>
          </a:xfrm>
        </p:spPr>
        <p:txBody>
          <a:bodyPr>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1" name="Image Placeholder 1">
            <a:extLst>
              <a:ext uri="{FF2B5EF4-FFF2-40B4-BE49-F238E27FC236}">
                <a16:creationId xmlns:a16="http://schemas.microsoft.com/office/drawing/2014/main" id="{2D426A44-F4BA-967D-C272-B22FC9D215A8}"/>
              </a:ext>
            </a:extLst>
          </p:cNvPr>
          <p:cNvSpPr>
            <a:spLocks noGrp="1" noChangeAspect="1"/>
          </p:cNvSpPr>
          <p:nvPr>
            <p:ph type="pic" sz="quarter" idx="32" hasCustomPrompt="1"/>
          </p:nvPr>
        </p:nvSpPr>
        <p:spPr>
          <a:xfrm>
            <a:off x="1600200" y="2112264"/>
            <a:ext cx="1371601" cy="1371600"/>
          </a:xfrm>
          <a:prstGeom prst="rect">
            <a:avLst/>
          </a:prstGeom>
          <a:noFill/>
          <a:ln w="57150">
            <a:noFill/>
          </a:ln>
        </p:spPr>
        <p:txBody>
          <a:bodyPr vert="horz" wrap="square" lIns="91440" tIns="45720" rIns="91440" bIns="45720" rtlCol="0">
            <a:noAutofit/>
          </a:bodyPr>
          <a:lstStyle>
            <a:lvl1pPr marL="0" indent="0" algn="ctr">
              <a:buNone/>
              <a:defRPr lang="en-US" sz="1800"/>
            </a:lvl1pPr>
          </a:lstStyle>
          <a:p>
            <a:pPr marL="228600" lvl="0" indent="-228600" algn="ctr"/>
            <a:r>
              <a:rPr lang="en-US" dirty="0"/>
              <a:t>Icon</a:t>
            </a:r>
          </a:p>
        </p:txBody>
      </p:sp>
      <p:sp>
        <p:nvSpPr>
          <p:cNvPr id="12" name="Image Placeholder 2">
            <a:extLst>
              <a:ext uri="{FF2B5EF4-FFF2-40B4-BE49-F238E27FC236}">
                <a16:creationId xmlns:a16="http://schemas.microsoft.com/office/drawing/2014/main" id="{4AB56543-C0B1-0CEB-D260-698E5A6731B7}"/>
              </a:ext>
            </a:extLst>
          </p:cNvPr>
          <p:cNvSpPr>
            <a:spLocks noGrp="1" noChangeAspect="1"/>
          </p:cNvSpPr>
          <p:nvPr>
            <p:ph type="pic" sz="quarter" idx="33" hasCustomPrompt="1"/>
          </p:nvPr>
        </p:nvSpPr>
        <p:spPr>
          <a:xfrm>
            <a:off x="5408675" y="2112264"/>
            <a:ext cx="1371601" cy="1371600"/>
          </a:xfrm>
          <a:prstGeom prst="rect">
            <a:avLst/>
          </a:prstGeom>
          <a:noFill/>
          <a:ln w="57150">
            <a:noFill/>
          </a:ln>
        </p:spPr>
        <p:txBody>
          <a:bodyPr vert="horz" wrap="square" lIns="91440" tIns="45720" rIns="91440" bIns="45720" rtlCol="0">
            <a:noAutofit/>
          </a:bodyPr>
          <a:lstStyle>
            <a:lvl1pPr marL="0" indent="0" algn="ctr">
              <a:buNone/>
              <a:defRPr lang="en-US" sz="1800"/>
            </a:lvl1pPr>
          </a:lstStyle>
          <a:p>
            <a:pPr marL="228600" lvl="0" indent="-228600" algn="ctr"/>
            <a:r>
              <a:rPr lang="en-US" dirty="0"/>
              <a:t>Icon</a:t>
            </a:r>
          </a:p>
        </p:txBody>
      </p:sp>
      <p:sp>
        <p:nvSpPr>
          <p:cNvPr id="13" name="Image Placeholder 3">
            <a:extLst>
              <a:ext uri="{FF2B5EF4-FFF2-40B4-BE49-F238E27FC236}">
                <a16:creationId xmlns:a16="http://schemas.microsoft.com/office/drawing/2014/main" id="{3A551021-88AE-9824-01BA-2237601ACADD}"/>
              </a:ext>
            </a:extLst>
          </p:cNvPr>
          <p:cNvSpPr>
            <a:spLocks noGrp="1" noChangeAspect="1"/>
          </p:cNvSpPr>
          <p:nvPr>
            <p:ph type="pic" sz="quarter" idx="34" hasCustomPrompt="1"/>
          </p:nvPr>
        </p:nvSpPr>
        <p:spPr>
          <a:xfrm>
            <a:off x="9220202" y="2112264"/>
            <a:ext cx="1371601" cy="1371600"/>
          </a:xfrm>
          <a:prstGeom prst="rect">
            <a:avLst/>
          </a:prstGeom>
          <a:noFill/>
          <a:ln w="57150">
            <a:noFill/>
          </a:ln>
        </p:spPr>
        <p:txBody>
          <a:bodyPr vert="horz" wrap="square" lIns="91440" tIns="45720" rIns="91440" bIns="45720" rtlCol="0">
            <a:noAutofit/>
          </a:bodyPr>
          <a:lstStyle>
            <a:lvl1pPr marL="0" indent="0" algn="ctr">
              <a:buNone/>
              <a:defRPr lang="en-US" sz="1800"/>
            </a:lvl1pPr>
          </a:lstStyle>
          <a:p>
            <a:pPr marL="228600" lvl="0" indent="-228600" algn="ctr"/>
            <a:r>
              <a:rPr lang="en-US" dirty="0"/>
              <a:t>Icon</a:t>
            </a:r>
          </a:p>
        </p:txBody>
      </p:sp>
      <p:sp>
        <p:nvSpPr>
          <p:cNvPr id="16" name="Text Placeholder 1">
            <a:extLst>
              <a:ext uri="{FF2B5EF4-FFF2-40B4-BE49-F238E27FC236}">
                <a16:creationId xmlns:a16="http://schemas.microsoft.com/office/drawing/2014/main" id="{3A81EB1E-A729-7CA7-B697-32260506436C}"/>
              </a:ext>
            </a:extLst>
          </p:cNvPr>
          <p:cNvSpPr>
            <a:spLocks noGrp="1"/>
          </p:cNvSpPr>
          <p:nvPr>
            <p:ph type="body" sz="quarter" idx="36"/>
          </p:nvPr>
        </p:nvSpPr>
        <p:spPr>
          <a:xfrm>
            <a:off x="548640" y="3566160"/>
            <a:ext cx="3474720" cy="822960"/>
          </a:xfrm>
        </p:spPr>
        <p:txBody>
          <a:bodyPr anchor="b">
            <a:noAutofit/>
          </a:bodyPr>
          <a:lstStyle>
            <a:lvl1pPr marL="0" indent="0" algn="ctr">
              <a:buNone/>
              <a:defRPr sz="2400" b="1"/>
            </a:lvl1pPr>
          </a:lstStyle>
          <a:p>
            <a:pPr lvl="0"/>
            <a:r>
              <a:rPr lang="en-US"/>
              <a:t>Click to edit Master text styles</a:t>
            </a:r>
          </a:p>
        </p:txBody>
      </p:sp>
      <p:sp>
        <p:nvSpPr>
          <p:cNvPr id="17" name="Text Placeholder 2">
            <a:extLst>
              <a:ext uri="{FF2B5EF4-FFF2-40B4-BE49-F238E27FC236}">
                <a16:creationId xmlns:a16="http://schemas.microsoft.com/office/drawing/2014/main" id="{945BC3B0-96E7-102D-1A79-9F48176360CB}"/>
              </a:ext>
            </a:extLst>
          </p:cNvPr>
          <p:cNvSpPr>
            <a:spLocks noGrp="1"/>
          </p:cNvSpPr>
          <p:nvPr>
            <p:ph type="body" sz="quarter" idx="37"/>
          </p:nvPr>
        </p:nvSpPr>
        <p:spPr>
          <a:xfrm>
            <a:off x="548640" y="4389120"/>
            <a:ext cx="3474720" cy="1737360"/>
          </a:xfrm>
        </p:spPr>
        <p:txBody>
          <a:bodyPr>
            <a:noAutofit/>
          </a:bodyPr>
          <a:lstStyle>
            <a:lvl1pPr marL="0" indent="0" algn="ctr">
              <a:buNone/>
              <a:defRPr sz="2000" b="0"/>
            </a:lvl1pPr>
          </a:lstStyle>
          <a:p>
            <a:pPr lvl="0"/>
            <a:r>
              <a:rPr lang="en-US"/>
              <a:t>Click to edit Master text styles</a:t>
            </a:r>
          </a:p>
        </p:txBody>
      </p:sp>
      <p:sp>
        <p:nvSpPr>
          <p:cNvPr id="19" name="Text Placeholder 4">
            <a:extLst>
              <a:ext uri="{FF2B5EF4-FFF2-40B4-BE49-F238E27FC236}">
                <a16:creationId xmlns:a16="http://schemas.microsoft.com/office/drawing/2014/main" id="{DA4BECCF-FE3C-EBD1-9113-81644ECDB802}"/>
              </a:ext>
            </a:extLst>
          </p:cNvPr>
          <p:cNvSpPr>
            <a:spLocks noGrp="1"/>
          </p:cNvSpPr>
          <p:nvPr>
            <p:ph type="body" sz="quarter" idx="39"/>
          </p:nvPr>
        </p:nvSpPr>
        <p:spPr>
          <a:xfrm>
            <a:off x="4357115" y="3566160"/>
            <a:ext cx="3474720" cy="822960"/>
          </a:xfrm>
        </p:spPr>
        <p:txBody>
          <a:bodyPr anchor="b">
            <a:noAutofit/>
          </a:bodyPr>
          <a:lstStyle>
            <a:lvl1pPr marL="0" indent="0" algn="ctr">
              <a:buNone/>
              <a:defRPr sz="2400" b="1"/>
            </a:lvl1pPr>
          </a:lstStyle>
          <a:p>
            <a:pPr lvl="0"/>
            <a:r>
              <a:rPr lang="en-US"/>
              <a:t>Click to edit Master text styles</a:t>
            </a:r>
          </a:p>
        </p:txBody>
      </p:sp>
      <p:sp>
        <p:nvSpPr>
          <p:cNvPr id="20" name="Text Placeholder 5">
            <a:extLst>
              <a:ext uri="{FF2B5EF4-FFF2-40B4-BE49-F238E27FC236}">
                <a16:creationId xmlns:a16="http://schemas.microsoft.com/office/drawing/2014/main" id="{2CA659F6-63A0-6864-A5FD-8B8817E44BC2}"/>
              </a:ext>
            </a:extLst>
          </p:cNvPr>
          <p:cNvSpPr>
            <a:spLocks noGrp="1"/>
          </p:cNvSpPr>
          <p:nvPr>
            <p:ph type="body" sz="quarter" idx="40"/>
          </p:nvPr>
        </p:nvSpPr>
        <p:spPr>
          <a:xfrm>
            <a:off x="4357115" y="4389120"/>
            <a:ext cx="3474720" cy="1737360"/>
          </a:xfrm>
        </p:spPr>
        <p:txBody>
          <a:bodyPr>
            <a:noAutofit/>
          </a:bodyPr>
          <a:lstStyle>
            <a:lvl1pPr marL="0" indent="0" algn="ctr">
              <a:buNone/>
              <a:defRPr sz="2000" b="0"/>
            </a:lvl1pPr>
          </a:lstStyle>
          <a:p>
            <a:pPr lvl="0"/>
            <a:r>
              <a:rPr lang="en-US"/>
              <a:t>Click to edit Master text styles</a:t>
            </a:r>
          </a:p>
        </p:txBody>
      </p:sp>
      <p:sp>
        <p:nvSpPr>
          <p:cNvPr id="22" name="Text Placeholder 7">
            <a:extLst>
              <a:ext uri="{FF2B5EF4-FFF2-40B4-BE49-F238E27FC236}">
                <a16:creationId xmlns:a16="http://schemas.microsoft.com/office/drawing/2014/main" id="{FDC92E74-26B4-7626-F025-4CB2DB28EDD1}"/>
              </a:ext>
            </a:extLst>
          </p:cNvPr>
          <p:cNvSpPr>
            <a:spLocks noGrp="1"/>
          </p:cNvSpPr>
          <p:nvPr>
            <p:ph type="body" sz="quarter" idx="42"/>
          </p:nvPr>
        </p:nvSpPr>
        <p:spPr>
          <a:xfrm>
            <a:off x="8168642" y="3566160"/>
            <a:ext cx="3474720" cy="822960"/>
          </a:xfrm>
        </p:spPr>
        <p:txBody>
          <a:bodyPr anchor="b">
            <a:noAutofit/>
          </a:bodyPr>
          <a:lstStyle>
            <a:lvl1pPr marL="0" indent="0" algn="ctr">
              <a:buNone/>
              <a:defRPr sz="2400" b="1"/>
            </a:lvl1pPr>
          </a:lstStyle>
          <a:p>
            <a:pPr lvl="0"/>
            <a:r>
              <a:rPr lang="en-US"/>
              <a:t>Click to edit Master text styles</a:t>
            </a:r>
          </a:p>
        </p:txBody>
      </p:sp>
      <p:sp>
        <p:nvSpPr>
          <p:cNvPr id="23" name="Text Placeholder 8">
            <a:extLst>
              <a:ext uri="{FF2B5EF4-FFF2-40B4-BE49-F238E27FC236}">
                <a16:creationId xmlns:a16="http://schemas.microsoft.com/office/drawing/2014/main" id="{20AE1226-C3A7-E8CE-C3C8-0586E3DE9AD8}"/>
              </a:ext>
            </a:extLst>
          </p:cNvPr>
          <p:cNvSpPr>
            <a:spLocks noGrp="1"/>
          </p:cNvSpPr>
          <p:nvPr>
            <p:ph type="body" sz="quarter" idx="43"/>
          </p:nvPr>
        </p:nvSpPr>
        <p:spPr>
          <a:xfrm>
            <a:off x="8168642" y="4389120"/>
            <a:ext cx="3474720" cy="1737360"/>
          </a:xfrm>
        </p:spPr>
        <p:txBody>
          <a:bodyPr>
            <a:noAutofit/>
          </a:bodyPr>
          <a:lstStyle>
            <a:lvl1pPr marL="0" indent="0" algn="ctr">
              <a:buNone/>
              <a:defRPr sz="2000" b="0"/>
            </a:lvl1pPr>
          </a:lstStyle>
          <a:p>
            <a:pPr lvl="0"/>
            <a:r>
              <a:rPr lang="en-US"/>
              <a:t>Click to edit Master text styles</a:t>
            </a:r>
          </a:p>
        </p:txBody>
      </p:sp>
      <p:grpSp>
        <p:nvGrpSpPr>
          <p:cNvPr id="18" name="Wind Footer">
            <a:extLst>
              <a:ext uri="{FF2B5EF4-FFF2-40B4-BE49-F238E27FC236}">
                <a16:creationId xmlns:a16="http://schemas.microsoft.com/office/drawing/2014/main" id="{8ED8C700-E691-4A81-B82C-C7BBA7F2791D}"/>
              </a:ext>
            </a:extLst>
          </p:cNvPr>
          <p:cNvGrpSpPr/>
          <p:nvPr userDrawn="1"/>
        </p:nvGrpSpPr>
        <p:grpSpPr>
          <a:xfrm>
            <a:off x="0" y="6400800"/>
            <a:ext cx="12198096" cy="457200"/>
            <a:chOff x="0" y="6400800"/>
            <a:chExt cx="12198096" cy="457200"/>
          </a:xfrm>
        </p:grpSpPr>
        <p:sp>
          <p:nvSpPr>
            <p:cNvPr id="21" name="Rectangle 20">
              <a:extLst>
                <a:ext uri="{FF2B5EF4-FFF2-40B4-BE49-F238E27FC236}">
                  <a16:creationId xmlns:a16="http://schemas.microsoft.com/office/drawing/2014/main" id="{97A1C7C2-926B-4598-BC70-5E31F4AD7737}"/>
                </a:ext>
              </a:extLst>
            </p:cNvPr>
            <p:cNvSpPr/>
            <p:nvPr/>
          </p:nvSpPr>
          <p:spPr>
            <a:xfrm>
              <a:off x="0" y="6400800"/>
              <a:ext cx="12198096" cy="457200"/>
            </a:xfrm>
            <a:prstGeom prst="rect">
              <a:avLst/>
            </a:prstGeom>
            <a:gradFill flip="none" rotWithShape="1">
              <a:gsLst>
                <a:gs pos="0">
                  <a:srgbClr val="44958A"/>
                </a:gs>
                <a:gs pos="100000">
                  <a:srgbClr val="3A7F7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57AEEF05-E93C-4F48-9806-67A80D2122DC}"/>
                </a:ext>
              </a:extLst>
            </p:cNvPr>
            <p:cNvSpPr txBox="1"/>
            <p:nvPr/>
          </p:nvSpPr>
          <p:spPr>
            <a:xfrm>
              <a:off x="10818876" y="6490901"/>
              <a:ext cx="1371600" cy="276999"/>
            </a:xfrm>
            <a:prstGeom prst="rect">
              <a:avLst/>
            </a:prstGeom>
            <a:noFill/>
          </p:spPr>
          <p:txBody>
            <a:bodyPr wrap="square" rtlCol="0">
              <a:spAutoFit/>
            </a:bodyPr>
            <a:lstStyle/>
            <a:p>
              <a:r>
                <a:rPr lang="en-US" sz="1200" spc="300" dirty="0">
                  <a:solidFill>
                    <a:schemeClr val="bg1"/>
                  </a:solidFill>
                </a:rPr>
                <a:t>WIND 2026</a:t>
              </a:r>
            </a:p>
          </p:txBody>
        </p:sp>
        <p:cxnSp>
          <p:nvCxnSpPr>
            <p:cNvPr id="25" name="footer separator">
              <a:extLst>
                <a:ext uri="{FF2B5EF4-FFF2-40B4-BE49-F238E27FC236}">
                  <a16:creationId xmlns:a16="http://schemas.microsoft.com/office/drawing/2014/main" id="{5AA8C315-290A-4769-AA3D-49CA993628CA}"/>
                </a:ext>
              </a:extLst>
            </p:cNvPr>
            <p:cNvCxnSpPr>
              <a:cxnSpLocks/>
            </p:cNvCxnSpPr>
            <p:nvPr/>
          </p:nvCxnSpPr>
          <p:spPr>
            <a:xfrm>
              <a:off x="10680936" y="6463393"/>
              <a:ext cx="0" cy="332014"/>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26" name="Wind presentation lockup">
              <a:extLst>
                <a:ext uri="{FF2B5EF4-FFF2-40B4-BE49-F238E27FC236}">
                  <a16:creationId xmlns:a16="http://schemas.microsoft.com/office/drawing/2014/main" id="{94868503-05E8-427D-BC38-2DF70B6DEC4A}"/>
                </a:ext>
              </a:extLst>
            </p:cNvPr>
            <p:cNvPicPr>
              <a:picLocks noChangeAspect="1"/>
            </p:cNvPicPr>
            <p:nvPr/>
          </p:nvPicPr>
          <p:blipFill>
            <a:blip r:embed="rId2"/>
            <a:stretch>
              <a:fillRect/>
            </a:stretch>
          </p:blipFill>
          <p:spPr>
            <a:xfrm>
              <a:off x="8911737" y="6425184"/>
              <a:ext cx="1597155" cy="408433"/>
            </a:xfrm>
            <a:prstGeom prst="rect">
              <a:avLst/>
            </a:prstGeom>
          </p:spPr>
        </p:pic>
      </p:grpSp>
    </p:spTree>
    <p:extLst>
      <p:ext uri="{BB962C8B-B14F-4D97-AF65-F5344CB8AC3E}">
        <p14:creationId xmlns:p14="http://schemas.microsoft.com/office/powerpoint/2010/main" val="199840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eakers - 2">
    <p:spTree>
      <p:nvGrpSpPr>
        <p:cNvPr id="1" name=""/>
        <p:cNvGrpSpPr/>
        <p:nvPr/>
      </p:nvGrpSpPr>
      <p:grpSpPr>
        <a:xfrm>
          <a:off x="0" y="0"/>
          <a:ext cx="0" cy="0"/>
          <a:chOff x="0" y="0"/>
          <a:chExt cx="0" cy="0"/>
        </a:xfrm>
      </p:grpSpPr>
      <p:sp>
        <p:nvSpPr>
          <p:cNvPr id="48" name="Speaker Title - 2">
            <a:extLst>
              <a:ext uri="{FF2B5EF4-FFF2-40B4-BE49-F238E27FC236}">
                <a16:creationId xmlns:a16="http://schemas.microsoft.com/office/drawing/2014/main" id="{4FCCE93D-0EF8-43F8-BD62-20CC19CCD9C9}"/>
              </a:ext>
            </a:extLst>
          </p:cNvPr>
          <p:cNvSpPr>
            <a:spLocks noGrp="1"/>
          </p:cNvSpPr>
          <p:nvPr>
            <p:ph type="body" sz="quarter" idx="16" hasCustomPrompt="1"/>
          </p:nvPr>
        </p:nvSpPr>
        <p:spPr>
          <a:xfrm>
            <a:off x="6618682" y="4654295"/>
            <a:ext cx="2743200" cy="1479803"/>
          </a:xfrm>
          <a:noFill/>
          <a:ln>
            <a:noFill/>
          </a:ln>
        </p:spPr>
        <p:txBody>
          <a:bodyPr spcFirstLastPara="1" wrap="square" lIns="0" tIns="0" rIns="0" bIns="0" anchor="t" anchorCtr="1">
            <a:noAutofit/>
          </a:bodyPr>
          <a:lstStyle>
            <a:lvl1pPr marL="0" indent="0">
              <a:spcBef>
                <a:spcPts val="0"/>
              </a:spcBef>
              <a:buNone/>
              <a:defRPr lang="en-US" sz="2000" b="0" dirty="0">
                <a:latin typeface="Arial" panose="020B0604020202020204" pitchFamily="34" charset="0"/>
                <a:ea typeface="Poppins"/>
                <a:cs typeface="Arial" panose="020B0604020202020204" pitchFamily="34" charset="0"/>
              </a:defRPr>
            </a:lvl1pPr>
          </a:lstStyle>
          <a:p>
            <a:pPr marL="0" lvl="0" algn="ctr"/>
            <a:r>
              <a:rPr lang="en-US" dirty="0"/>
              <a:t>TITLE and Company</a:t>
            </a:r>
          </a:p>
        </p:txBody>
      </p:sp>
      <p:sp>
        <p:nvSpPr>
          <p:cNvPr id="47" name="Speaker Name - 2">
            <a:extLst>
              <a:ext uri="{FF2B5EF4-FFF2-40B4-BE49-F238E27FC236}">
                <a16:creationId xmlns:a16="http://schemas.microsoft.com/office/drawing/2014/main" id="{33D4AB41-92FF-483A-A3AC-0CCC5F5F0FF1}"/>
              </a:ext>
            </a:extLst>
          </p:cNvPr>
          <p:cNvSpPr>
            <a:spLocks noGrp="1"/>
          </p:cNvSpPr>
          <p:nvPr>
            <p:ph type="body" sz="quarter" idx="15" hasCustomPrompt="1"/>
          </p:nvPr>
        </p:nvSpPr>
        <p:spPr>
          <a:xfrm>
            <a:off x="6612248" y="4373595"/>
            <a:ext cx="2743200" cy="274320"/>
          </a:xfrm>
          <a:noFill/>
          <a:ln>
            <a:noFill/>
          </a:ln>
        </p:spPr>
        <p:txBody>
          <a:bodyPr spcFirstLastPara="1" wrap="square" lIns="0" tIns="0" rIns="0" bIns="0" anchor="ctr" anchorCtr="1">
            <a:normAutofit/>
          </a:bodyPr>
          <a:lstStyle>
            <a:lvl1pPr marL="0" indent="0">
              <a:spcBef>
                <a:spcPts val="0"/>
              </a:spcBef>
              <a:buNone/>
              <a:defRPr lang="en-US" sz="2000" b="1" dirty="0">
                <a:latin typeface="Arial" panose="020B0604020202020204" pitchFamily="34" charset="0"/>
                <a:ea typeface="Poppins"/>
                <a:cs typeface="Arial" panose="020B0604020202020204" pitchFamily="34" charset="0"/>
              </a:defRPr>
            </a:lvl1pPr>
          </a:lstStyle>
          <a:p>
            <a:pPr marL="0" lvl="0" algn="ctr"/>
            <a:r>
              <a:rPr lang="en-US" dirty="0"/>
              <a:t>Full Name</a:t>
            </a:r>
          </a:p>
        </p:txBody>
      </p:sp>
      <p:sp>
        <p:nvSpPr>
          <p:cNvPr id="32" name="Speaker 2 pic">
            <a:extLst>
              <a:ext uri="{FF2B5EF4-FFF2-40B4-BE49-F238E27FC236}">
                <a16:creationId xmlns:a16="http://schemas.microsoft.com/office/drawing/2014/main" id="{65E6A195-3FFB-4AD0-A3B0-602CB7C83BD0}"/>
              </a:ext>
            </a:extLst>
          </p:cNvPr>
          <p:cNvSpPr>
            <a:spLocks noGrp="1" noChangeAspect="1"/>
          </p:cNvSpPr>
          <p:nvPr>
            <p:ph type="pic" sz="quarter" idx="10" hasCustomPrompt="1"/>
          </p:nvPr>
        </p:nvSpPr>
        <p:spPr>
          <a:xfrm>
            <a:off x="6840848" y="1888846"/>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pattFill prst="pct50">
            <a:fgClr>
              <a:schemeClr val="accent1"/>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28600" rIns="182880" rtlCol="0" anchor="ctr">
            <a:normAutofit/>
          </a:bodyPr>
          <a:lstStyle>
            <a:lvl1pPr marL="0" indent="0" algn="ctr">
              <a:buNone/>
              <a:defRPr lang="en-US" sz="1400">
                <a:solidFill>
                  <a:schemeClr val="tx1"/>
                </a:solidFill>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dirty="0"/>
              <a:t>Click the icon to insert, or drag &amp; drop your pic.</a:t>
            </a:r>
          </a:p>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br>
              <a:rPr lang="en-US" dirty="0"/>
            </a:br>
            <a:r>
              <a:rPr lang="en-US" dirty="0"/>
              <a:t>Right-click → </a:t>
            </a:r>
            <a:r>
              <a:rPr lang="en-US" b="1" dirty="0"/>
              <a:t>Crop</a:t>
            </a:r>
            <a:r>
              <a:rPr lang="en-US" dirty="0"/>
              <a:t> &amp; drag to reposition.</a:t>
            </a:r>
          </a:p>
        </p:txBody>
      </p:sp>
      <p:sp>
        <p:nvSpPr>
          <p:cNvPr id="40" name="Speaker Title - 1">
            <a:extLst>
              <a:ext uri="{FF2B5EF4-FFF2-40B4-BE49-F238E27FC236}">
                <a16:creationId xmlns:a16="http://schemas.microsoft.com/office/drawing/2014/main" id="{CBC8DF86-1401-4F17-9155-42E0898BB011}"/>
              </a:ext>
            </a:extLst>
          </p:cNvPr>
          <p:cNvSpPr>
            <a:spLocks noGrp="1"/>
          </p:cNvSpPr>
          <p:nvPr>
            <p:ph type="body" sz="quarter" idx="14" hasCustomPrompt="1"/>
          </p:nvPr>
        </p:nvSpPr>
        <p:spPr>
          <a:xfrm>
            <a:off x="2830120" y="4654295"/>
            <a:ext cx="2743200" cy="1479803"/>
          </a:xfrm>
          <a:noFill/>
          <a:ln>
            <a:noFill/>
          </a:ln>
        </p:spPr>
        <p:txBody>
          <a:bodyPr spcFirstLastPara="1" wrap="square" lIns="0" tIns="0" rIns="0" bIns="0" anchor="t" anchorCtr="1">
            <a:noAutofit/>
          </a:bodyPr>
          <a:lstStyle>
            <a:lvl1pPr marL="0" indent="0">
              <a:spcBef>
                <a:spcPts val="0"/>
              </a:spcBef>
              <a:buNone/>
              <a:defRPr lang="en-US" sz="2000" b="0" dirty="0">
                <a:latin typeface="Arial" panose="020B0604020202020204" pitchFamily="34" charset="0"/>
                <a:ea typeface="Poppins"/>
                <a:cs typeface="Arial" panose="020B0604020202020204" pitchFamily="34" charset="0"/>
              </a:defRPr>
            </a:lvl1pPr>
          </a:lstStyle>
          <a:p>
            <a:pPr marL="0" lvl="0" algn="ctr"/>
            <a:r>
              <a:rPr lang="en-US" dirty="0"/>
              <a:t>TITLE and Company</a:t>
            </a:r>
          </a:p>
        </p:txBody>
      </p:sp>
      <p:sp>
        <p:nvSpPr>
          <p:cNvPr id="16" name="Speaker Name - 1">
            <a:extLst>
              <a:ext uri="{FF2B5EF4-FFF2-40B4-BE49-F238E27FC236}">
                <a16:creationId xmlns:a16="http://schemas.microsoft.com/office/drawing/2014/main" id="{9927C1B7-53D0-46CC-8670-624E48E0C00B}"/>
              </a:ext>
            </a:extLst>
          </p:cNvPr>
          <p:cNvSpPr>
            <a:spLocks noGrp="1"/>
          </p:cNvSpPr>
          <p:nvPr>
            <p:ph type="body" sz="quarter" idx="13" hasCustomPrompt="1"/>
          </p:nvPr>
        </p:nvSpPr>
        <p:spPr>
          <a:xfrm>
            <a:off x="2830120" y="4373595"/>
            <a:ext cx="2743200" cy="274320"/>
          </a:xfrm>
          <a:noFill/>
          <a:ln>
            <a:noFill/>
          </a:ln>
        </p:spPr>
        <p:txBody>
          <a:bodyPr spcFirstLastPara="1" wrap="square" lIns="0" tIns="0" rIns="0" bIns="0" anchor="ctr" anchorCtr="1">
            <a:normAutofit/>
          </a:bodyPr>
          <a:lstStyle>
            <a:lvl1pPr marL="0" indent="0">
              <a:spcBef>
                <a:spcPts val="0"/>
              </a:spcBef>
              <a:buNone/>
              <a:defRPr lang="en-US" sz="2000" b="1" dirty="0">
                <a:latin typeface="Arial" panose="020B0604020202020204" pitchFamily="34" charset="0"/>
                <a:ea typeface="Poppins"/>
                <a:cs typeface="Arial" panose="020B0604020202020204" pitchFamily="34" charset="0"/>
              </a:defRPr>
            </a:lvl1pPr>
          </a:lstStyle>
          <a:p>
            <a:pPr marL="0" lvl="0" algn="ctr"/>
            <a:r>
              <a:rPr lang="en-US" dirty="0"/>
              <a:t>Full Name</a:t>
            </a:r>
          </a:p>
        </p:txBody>
      </p:sp>
      <p:sp>
        <p:nvSpPr>
          <p:cNvPr id="36" name="Speaker 1 pic">
            <a:extLst>
              <a:ext uri="{FF2B5EF4-FFF2-40B4-BE49-F238E27FC236}">
                <a16:creationId xmlns:a16="http://schemas.microsoft.com/office/drawing/2014/main" id="{8FC7CF9E-A302-4AFD-890F-D5B20FE97170}"/>
              </a:ext>
            </a:extLst>
          </p:cNvPr>
          <p:cNvSpPr>
            <a:spLocks noGrp="1" noChangeAspect="1"/>
          </p:cNvSpPr>
          <p:nvPr>
            <p:ph type="pic" sz="quarter" idx="11" hasCustomPrompt="1"/>
          </p:nvPr>
        </p:nvSpPr>
        <p:spPr>
          <a:xfrm>
            <a:off x="3058720" y="1896534"/>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pattFill prst="pct50">
            <a:fgClr>
              <a:schemeClr val="accent1"/>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28600" rIns="182880" rtlCol="0" anchor="ctr">
            <a:normAutofit/>
          </a:bodyPr>
          <a:lstStyle>
            <a:lvl1pPr marL="0" indent="0" algn="ctr">
              <a:buNone/>
              <a:defRPr lang="en-US" sz="1400">
                <a:solidFill>
                  <a:schemeClr val="tx1"/>
                </a:solidFill>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dirty="0"/>
              <a:t>Click the icon to insert, or drag &amp; drop your pic.</a:t>
            </a:r>
          </a:p>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br>
              <a:rPr lang="en-US" dirty="0"/>
            </a:br>
            <a:r>
              <a:rPr lang="en-US" dirty="0"/>
              <a:t>Right-click → </a:t>
            </a:r>
            <a:r>
              <a:rPr lang="en-US" b="1" dirty="0"/>
              <a:t>Crop</a:t>
            </a:r>
            <a:r>
              <a:rPr lang="en-US" dirty="0"/>
              <a:t> &amp; drag to reposition.</a:t>
            </a:r>
          </a:p>
        </p:txBody>
      </p:sp>
      <p:sp>
        <p:nvSpPr>
          <p:cNvPr id="2" name="Title 1">
            <a:extLst>
              <a:ext uri="{FF2B5EF4-FFF2-40B4-BE49-F238E27FC236}">
                <a16:creationId xmlns:a16="http://schemas.microsoft.com/office/drawing/2014/main" id="{FC5B4CCA-CCF2-D5AA-18EA-E7B99266FBA7}"/>
              </a:ext>
            </a:extLst>
          </p:cNvPr>
          <p:cNvSpPr>
            <a:spLocks noGrp="1"/>
          </p:cNvSpPr>
          <p:nvPr>
            <p:ph type="title" hasCustomPrompt="1"/>
          </p:nvPr>
        </p:nvSpPr>
        <p:spPr>
          <a:xfrm>
            <a:off x="548640" y="365125"/>
            <a:ext cx="11091672" cy="1052513"/>
          </a:xfrm>
        </p:spPr>
        <p:txBody>
          <a:bodyPr vert="horz" lIns="91440" tIns="45720" rIns="91440" bIns="45720" rtlCol="0" anchor="b">
            <a:noAutofit/>
          </a:bodyPr>
          <a:lstStyle>
            <a:lvl1pPr>
              <a:defRPr lang="en-US" dirty="0"/>
            </a:lvl1pPr>
          </a:lstStyle>
          <a:p>
            <a:pPr lvl="0"/>
            <a:r>
              <a:rPr lang="en-US" dirty="0"/>
              <a:t>Title Only – Click to Edit</a:t>
            </a:r>
          </a:p>
        </p:txBody>
      </p:sp>
      <p:grpSp>
        <p:nvGrpSpPr>
          <p:cNvPr id="33" name="Wind Footer">
            <a:extLst>
              <a:ext uri="{FF2B5EF4-FFF2-40B4-BE49-F238E27FC236}">
                <a16:creationId xmlns:a16="http://schemas.microsoft.com/office/drawing/2014/main" id="{F44CC295-000E-4E7D-BD7B-AD2F05542DFB}"/>
              </a:ext>
            </a:extLst>
          </p:cNvPr>
          <p:cNvGrpSpPr/>
          <p:nvPr userDrawn="1"/>
        </p:nvGrpSpPr>
        <p:grpSpPr>
          <a:xfrm>
            <a:off x="0" y="6400800"/>
            <a:ext cx="12198096" cy="457200"/>
            <a:chOff x="0" y="6400800"/>
            <a:chExt cx="12198096" cy="457200"/>
          </a:xfrm>
        </p:grpSpPr>
        <p:sp>
          <p:nvSpPr>
            <p:cNvPr id="34" name="Rectangle 33">
              <a:extLst>
                <a:ext uri="{FF2B5EF4-FFF2-40B4-BE49-F238E27FC236}">
                  <a16:creationId xmlns:a16="http://schemas.microsoft.com/office/drawing/2014/main" id="{0E5C23FA-0024-48B5-9E7A-8E87174E2E61}"/>
                </a:ext>
              </a:extLst>
            </p:cNvPr>
            <p:cNvSpPr/>
            <p:nvPr/>
          </p:nvSpPr>
          <p:spPr>
            <a:xfrm>
              <a:off x="0" y="6400800"/>
              <a:ext cx="12198096" cy="457200"/>
            </a:xfrm>
            <a:prstGeom prst="rect">
              <a:avLst/>
            </a:prstGeom>
            <a:gradFill flip="none" rotWithShape="1">
              <a:gsLst>
                <a:gs pos="0">
                  <a:srgbClr val="44958A"/>
                </a:gs>
                <a:gs pos="100000">
                  <a:srgbClr val="3A7F7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TextBox 34">
              <a:extLst>
                <a:ext uri="{FF2B5EF4-FFF2-40B4-BE49-F238E27FC236}">
                  <a16:creationId xmlns:a16="http://schemas.microsoft.com/office/drawing/2014/main" id="{CD180399-E04E-4D09-9319-BA1E7563B915}"/>
                </a:ext>
              </a:extLst>
            </p:cNvPr>
            <p:cNvSpPr txBox="1"/>
            <p:nvPr/>
          </p:nvSpPr>
          <p:spPr>
            <a:xfrm>
              <a:off x="10818876" y="6490901"/>
              <a:ext cx="1371600" cy="276999"/>
            </a:xfrm>
            <a:prstGeom prst="rect">
              <a:avLst/>
            </a:prstGeom>
            <a:noFill/>
          </p:spPr>
          <p:txBody>
            <a:bodyPr wrap="square" rtlCol="0">
              <a:spAutoFit/>
            </a:bodyPr>
            <a:lstStyle/>
            <a:p>
              <a:r>
                <a:rPr lang="en-US" sz="1200" spc="300" dirty="0">
                  <a:solidFill>
                    <a:schemeClr val="bg1"/>
                  </a:solidFill>
                </a:rPr>
                <a:t>WIND 2026</a:t>
              </a:r>
            </a:p>
          </p:txBody>
        </p:sp>
        <p:cxnSp>
          <p:nvCxnSpPr>
            <p:cNvPr id="38" name="footer separator">
              <a:extLst>
                <a:ext uri="{FF2B5EF4-FFF2-40B4-BE49-F238E27FC236}">
                  <a16:creationId xmlns:a16="http://schemas.microsoft.com/office/drawing/2014/main" id="{7A2EA981-7386-4F8C-A1E9-FB114B69447E}"/>
                </a:ext>
              </a:extLst>
            </p:cNvPr>
            <p:cNvCxnSpPr>
              <a:cxnSpLocks/>
            </p:cNvCxnSpPr>
            <p:nvPr/>
          </p:nvCxnSpPr>
          <p:spPr>
            <a:xfrm>
              <a:off x="10680936" y="6463393"/>
              <a:ext cx="0" cy="332014"/>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39" name="Wind presentation lockup">
              <a:extLst>
                <a:ext uri="{FF2B5EF4-FFF2-40B4-BE49-F238E27FC236}">
                  <a16:creationId xmlns:a16="http://schemas.microsoft.com/office/drawing/2014/main" id="{BC58269E-3C2A-4947-81EF-B7B1C8B3ECCF}"/>
                </a:ext>
              </a:extLst>
            </p:cNvPr>
            <p:cNvPicPr>
              <a:picLocks noChangeAspect="1"/>
            </p:cNvPicPr>
            <p:nvPr/>
          </p:nvPicPr>
          <p:blipFill>
            <a:blip r:embed="rId2"/>
            <a:stretch>
              <a:fillRect/>
            </a:stretch>
          </p:blipFill>
          <p:spPr>
            <a:xfrm>
              <a:off x="8911737" y="6425184"/>
              <a:ext cx="1597155" cy="408433"/>
            </a:xfrm>
            <a:prstGeom prst="rect">
              <a:avLst/>
            </a:prstGeom>
          </p:spPr>
        </p:pic>
      </p:grpSp>
      <p:grpSp>
        <p:nvGrpSpPr>
          <p:cNvPr id="3" name="Group 2">
            <a:extLst>
              <a:ext uri="{FF2B5EF4-FFF2-40B4-BE49-F238E27FC236}">
                <a16:creationId xmlns:a16="http://schemas.microsoft.com/office/drawing/2014/main" id="{DB98A9F6-BC0A-443F-BF46-EF7CBCA3C29E}"/>
              </a:ext>
            </a:extLst>
          </p:cNvPr>
          <p:cNvGrpSpPr/>
          <p:nvPr userDrawn="1"/>
        </p:nvGrpSpPr>
        <p:grpSpPr>
          <a:xfrm>
            <a:off x="-2994262" y="743810"/>
            <a:ext cx="2458940" cy="5408236"/>
            <a:chOff x="-2994262" y="743810"/>
            <a:chExt cx="2458940" cy="5408236"/>
          </a:xfrm>
        </p:grpSpPr>
        <p:grpSp>
          <p:nvGrpSpPr>
            <p:cNvPr id="46" name="Reference">
              <a:extLst>
                <a:ext uri="{FF2B5EF4-FFF2-40B4-BE49-F238E27FC236}">
                  <a16:creationId xmlns:a16="http://schemas.microsoft.com/office/drawing/2014/main" id="{AF3BF38B-1EBC-4D28-828D-C9EDBE62DF7B}"/>
                </a:ext>
              </a:extLst>
            </p:cNvPr>
            <p:cNvGrpSpPr/>
            <p:nvPr userDrawn="1"/>
          </p:nvGrpSpPr>
          <p:grpSpPr>
            <a:xfrm>
              <a:off x="-2907792" y="1896535"/>
              <a:ext cx="2286000" cy="4255511"/>
              <a:chOff x="-2907792" y="1896535"/>
              <a:chExt cx="2286000" cy="4255511"/>
            </a:xfrm>
          </p:grpSpPr>
          <p:sp>
            <p:nvSpPr>
              <p:cNvPr id="42" name="Speaker info">
                <a:extLst>
                  <a:ext uri="{FF2B5EF4-FFF2-40B4-BE49-F238E27FC236}">
                    <a16:creationId xmlns:a16="http://schemas.microsoft.com/office/drawing/2014/main" id="{1D737AD0-C4D8-45E8-B9B0-1BFA6E10CFF6}"/>
                  </a:ext>
                </a:extLst>
              </p:cNvPr>
              <p:cNvSpPr txBox="1">
                <a:spLocks noChangeAspect="1"/>
              </p:cNvSpPr>
              <p:nvPr userDrawn="1"/>
            </p:nvSpPr>
            <p:spPr>
              <a:xfrm>
                <a:off x="-2907792" y="4373465"/>
                <a:ext cx="2286000" cy="1778581"/>
              </a:xfrm>
              <a:prstGeom prst="rect">
                <a:avLst/>
              </a:prstGeom>
              <a:solidFill>
                <a:schemeClr val="bg1">
                  <a:lumMod val="85000"/>
                </a:schemeClr>
              </a:solidFill>
              <a:ln>
                <a:noFill/>
              </a:ln>
            </p:spPr>
            <p:txBody>
              <a:bodyPr spcFirstLastPara="1" wrap="square" lIns="0" tIns="0" rIns="0" bIns="0" anchor="t" anchorCtr="0">
                <a:noAutofit/>
              </a:bodyPr>
              <a:lstStyle/>
              <a:p>
                <a:pPr algn="ctr"/>
                <a:r>
                  <a:rPr lang="en" sz="2000" b="1" dirty="0">
                    <a:solidFill>
                      <a:schemeClr val="tx1">
                        <a:lumMod val="75000"/>
                        <a:lumOff val="25000"/>
                      </a:schemeClr>
                    </a:solidFill>
                    <a:latin typeface="Arial" panose="020B0604020202020204" pitchFamily="34" charset="0"/>
                    <a:ea typeface="Poppins"/>
                    <a:cs typeface="Arial" panose="020B0604020202020204" pitchFamily="34" charset="0"/>
                    <a:sym typeface="Poppins"/>
                  </a:rPr>
                  <a:t>Name: Arial Bold</a:t>
                </a:r>
                <a:br>
                  <a:rPr lang="en" sz="2800" dirty="0">
                    <a:solidFill>
                      <a:schemeClr val="tx1">
                        <a:lumMod val="75000"/>
                        <a:lumOff val="25000"/>
                      </a:schemeClr>
                    </a:solidFill>
                    <a:latin typeface="Arial" panose="020B0604020202020204" pitchFamily="34" charset="0"/>
                    <a:ea typeface="Poppins"/>
                    <a:cs typeface="Arial" panose="020B0604020202020204" pitchFamily="34" charset="0"/>
                    <a:sym typeface="Poppins"/>
                  </a:rPr>
                </a:br>
                <a:r>
                  <a:rPr lang="en" sz="1100" dirty="0">
                    <a:solidFill>
                      <a:schemeClr val="tx1">
                        <a:lumMod val="75000"/>
                        <a:lumOff val="25000"/>
                      </a:schemeClr>
                    </a:solidFill>
                    <a:latin typeface="Arial" panose="020B0604020202020204" pitchFamily="34" charset="0"/>
                    <a:ea typeface="Poppins"/>
                    <a:cs typeface="Arial" panose="020B0604020202020204" pitchFamily="34" charset="0"/>
                    <a:sym typeface="Poppins"/>
                  </a:rPr>
                  <a:t> </a:t>
                </a:r>
                <a:r>
                  <a:rPr lang="en" sz="2000" dirty="0">
                    <a:solidFill>
                      <a:schemeClr val="tx1">
                        <a:lumMod val="75000"/>
                        <a:lumOff val="25000"/>
                      </a:schemeClr>
                    </a:solidFill>
                    <a:latin typeface="Arial" panose="020B0604020202020204" pitchFamily="34" charset="0"/>
                    <a:ea typeface="Poppins"/>
                    <a:cs typeface="Arial" panose="020B0604020202020204" pitchFamily="34" charset="0"/>
                    <a:sym typeface="Poppins"/>
                  </a:rPr>
                  <a:t>TITLE: ALL CAPS</a:t>
                </a:r>
                <a:endParaRPr sz="1200" dirty="0">
                  <a:solidFill>
                    <a:schemeClr val="tx1">
                      <a:lumMod val="75000"/>
                      <a:lumOff val="25000"/>
                    </a:schemeClr>
                  </a:solidFill>
                  <a:latin typeface="Arial" panose="020B0604020202020204" pitchFamily="34" charset="0"/>
                  <a:ea typeface="Poppins"/>
                  <a:cs typeface="Arial" panose="020B0604020202020204" pitchFamily="34" charset="0"/>
                  <a:sym typeface="Poppins"/>
                </a:endParaRPr>
              </a:p>
              <a:p>
                <a:pPr algn="ctr">
                  <a:spcBef>
                    <a:spcPts val="533"/>
                  </a:spcBef>
                </a:pPr>
                <a:r>
                  <a:rPr lang="en-US" dirty="0">
                    <a:solidFill>
                      <a:schemeClr val="tx1">
                        <a:lumMod val="75000"/>
                        <a:lumOff val="25000"/>
                      </a:schemeClr>
                    </a:solidFill>
                    <a:latin typeface="Arial" panose="020B0604020202020204" pitchFamily="34" charset="0"/>
                    <a:ea typeface="Poppins"/>
                    <a:cs typeface="Arial" panose="020B0604020202020204" pitchFamily="34" charset="0"/>
                    <a:sym typeface="Poppins"/>
                  </a:rPr>
                  <a:t>Co.: Sentence Case</a:t>
                </a:r>
                <a:endParaRPr lang="en-US" sz="3600" dirty="0">
                  <a:solidFill>
                    <a:schemeClr val="tx1">
                      <a:lumMod val="75000"/>
                      <a:lumOff val="25000"/>
                    </a:schemeClr>
                  </a:solidFill>
                  <a:latin typeface="Arial" panose="020B0604020202020204" pitchFamily="34" charset="0"/>
                  <a:ea typeface="Poppins"/>
                  <a:cs typeface="Arial" panose="020B0604020202020204" pitchFamily="34" charset="0"/>
                  <a:sym typeface="Poppins"/>
                </a:endParaRPr>
              </a:p>
            </p:txBody>
          </p:sp>
          <p:pic>
            <p:nvPicPr>
              <p:cNvPr id="43" name="Speaker image">
                <a:extLst>
                  <a:ext uri="{FF2B5EF4-FFF2-40B4-BE49-F238E27FC236}">
                    <a16:creationId xmlns:a16="http://schemas.microsoft.com/office/drawing/2014/main" id="{70E93E3B-719F-4318-B768-6CAB5FD5175A}"/>
                  </a:ext>
                </a:extLst>
              </p:cNvPr>
              <p:cNvPicPr preferRelativeResize="0"/>
              <p:nvPr userDrawn="1"/>
            </p:nvPicPr>
            <p:blipFill rotWithShape="1">
              <a:blip r:embed="rId3" cstate="email">
                <a:grayscl/>
                <a:alphaModFix/>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2903948" y="1896535"/>
                <a:ext cx="2278312" cy="2278312"/>
              </a:xfrm>
              <a:prstGeom prst="ellipse">
                <a:avLst/>
              </a:prstGeom>
              <a:noFill/>
              <a:ln w="76200">
                <a:solidFill>
                  <a:schemeClr val="accent1"/>
                </a:solidFill>
              </a:ln>
            </p:spPr>
          </p:pic>
        </p:grpSp>
        <p:sp>
          <p:nvSpPr>
            <p:cNvPr id="31" name="TextBox 30">
              <a:extLst>
                <a:ext uri="{FF2B5EF4-FFF2-40B4-BE49-F238E27FC236}">
                  <a16:creationId xmlns:a16="http://schemas.microsoft.com/office/drawing/2014/main" id="{4F26A87A-93FC-4A91-97CE-B84553BB2FA1}"/>
                </a:ext>
              </a:extLst>
            </p:cNvPr>
            <p:cNvSpPr txBox="1"/>
            <p:nvPr userDrawn="1"/>
          </p:nvSpPr>
          <p:spPr>
            <a:xfrm>
              <a:off x="-2994262" y="743810"/>
              <a:ext cx="2458940" cy="954107"/>
            </a:xfrm>
            <a:prstGeom prst="rect">
              <a:avLst/>
            </a:prstGeom>
            <a:solidFill>
              <a:schemeClr val="bg1">
                <a:lumMod val="85000"/>
              </a:schemeClr>
            </a:solidFill>
          </p:spPr>
          <p:txBody>
            <a:bodyPr wrap="square" rtlCol="0">
              <a:spAutoFit/>
            </a:bodyPr>
            <a:lstStyle/>
            <a:p>
              <a:pPr algn="ctr"/>
              <a:r>
                <a:rPr lang="en-US" sz="2000" b="1" dirty="0">
                  <a:solidFill>
                    <a:schemeClr val="tx1">
                      <a:lumMod val="75000"/>
                      <a:lumOff val="25000"/>
                    </a:schemeClr>
                  </a:solidFill>
                </a:rPr>
                <a:t>Re-center image</a:t>
              </a:r>
              <a:br>
                <a:rPr lang="en-US" sz="2400" dirty="0">
                  <a:solidFill>
                    <a:schemeClr val="tx1">
                      <a:lumMod val="75000"/>
                      <a:lumOff val="25000"/>
                    </a:schemeClr>
                  </a:solidFill>
                </a:rPr>
              </a:br>
              <a:r>
                <a:rPr lang="en-US" sz="1800" dirty="0">
                  <a:solidFill>
                    <a:schemeClr val="tx1">
                      <a:lumMod val="75000"/>
                      <a:lumOff val="25000"/>
                    </a:schemeClr>
                  </a:solidFill>
                </a:rPr>
                <a:t>Enable Crop → </a:t>
              </a:r>
            </a:p>
            <a:p>
              <a:pPr algn="ctr"/>
              <a:r>
                <a:rPr lang="en-US" sz="1800" dirty="0">
                  <a:solidFill>
                    <a:schemeClr val="tx1">
                      <a:lumMod val="75000"/>
                      <a:lumOff val="25000"/>
                    </a:schemeClr>
                  </a:solidFill>
                </a:rPr>
                <a:t>Left click +Drag</a:t>
              </a:r>
            </a:p>
          </p:txBody>
        </p:sp>
        <p:sp>
          <p:nvSpPr>
            <p:cNvPr id="18" name="TextBox 17">
              <a:extLst>
                <a:ext uri="{FF2B5EF4-FFF2-40B4-BE49-F238E27FC236}">
                  <a16:creationId xmlns:a16="http://schemas.microsoft.com/office/drawing/2014/main" id="{1F4F75FD-71F7-454B-9149-BA48174AFDD6}"/>
                </a:ext>
              </a:extLst>
            </p:cNvPr>
            <p:cNvSpPr txBox="1"/>
            <p:nvPr userDrawn="1"/>
          </p:nvSpPr>
          <p:spPr>
            <a:xfrm rot="20700000">
              <a:off x="-2933225" y="2947874"/>
              <a:ext cx="2278312" cy="461665"/>
            </a:xfrm>
            <a:prstGeom prst="rect">
              <a:avLst/>
            </a:prstGeom>
            <a:noFill/>
          </p:spPr>
          <p:txBody>
            <a:bodyPr wrap="square" rtlCol="0">
              <a:spAutoFit/>
            </a:bodyPr>
            <a:lstStyle/>
            <a:p>
              <a:pPr algn="ctr"/>
              <a:r>
                <a:rPr lang="en-US" sz="2400" b="1" dirty="0">
                  <a:solidFill>
                    <a:schemeClr val="tx1">
                      <a:lumMod val="75000"/>
                      <a:lumOff val="25000"/>
                    </a:schemeClr>
                  </a:solidFill>
                </a:rPr>
                <a:t>EXAMPLE</a:t>
              </a:r>
            </a:p>
          </p:txBody>
        </p:sp>
      </p:grpSp>
    </p:spTree>
    <p:extLst>
      <p:ext uri="{BB962C8B-B14F-4D97-AF65-F5344CB8AC3E}">
        <p14:creationId xmlns:p14="http://schemas.microsoft.com/office/powerpoint/2010/main" val="2971600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2"/>
        </a:solidFill>
        <a:effectLst/>
      </p:bgPr>
    </p:bg>
    <p:spTree>
      <p:nvGrpSpPr>
        <p:cNvPr id="1" name=""/>
        <p:cNvGrpSpPr/>
        <p:nvPr/>
      </p:nvGrpSpPr>
      <p:grpSpPr>
        <a:xfrm>
          <a:off x="0" y="0"/>
          <a:ext cx="0" cy="0"/>
          <a:chOff x="0" y="0"/>
          <a:chExt cx="0" cy="0"/>
        </a:xfrm>
      </p:grpSpPr>
      <p:grpSp>
        <p:nvGrpSpPr>
          <p:cNvPr id="822" name="Wind Footer">
            <a:extLst>
              <a:ext uri="{FF2B5EF4-FFF2-40B4-BE49-F238E27FC236}">
                <a16:creationId xmlns:a16="http://schemas.microsoft.com/office/drawing/2014/main" id="{A9B18390-7C4A-4CE5-9BAB-F99B8F71EFC6}"/>
              </a:ext>
            </a:extLst>
          </p:cNvPr>
          <p:cNvGrpSpPr/>
          <p:nvPr userDrawn="1"/>
        </p:nvGrpSpPr>
        <p:grpSpPr>
          <a:xfrm>
            <a:off x="8911737" y="6425184"/>
            <a:ext cx="3278739" cy="408433"/>
            <a:chOff x="8911737" y="6425184"/>
            <a:chExt cx="3278739" cy="408433"/>
          </a:xfrm>
        </p:grpSpPr>
        <p:sp>
          <p:nvSpPr>
            <p:cNvPr id="824" name="TextBox 823">
              <a:extLst>
                <a:ext uri="{FF2B5EF4-FFF2-40B4-BE49-F238E27FC236}">
                  <a16:creationId xmlns:a16="http://schemas.microsoft.com/office/drawing/2014/main" id="{064D9EF2-80C2-463C-BEEC-57F1AF7F26C2}"/>
                </a:ext>
              </a:extLst>
            </p:cNvPr>
            <p:cNvSpPr txBox="1"/>
            <p:nvPr/>
          </p:nvSpPr>
          <p:spPr>
            <a:xfrm>
              <a:off x="10818876" y="6490901"/>
              <a:ext cx="1371600" cy="276999"/>
            </a:xfrm>
            <a:prstGeom prst="rect">
              <a:avLst/>
            </a:prstGeom>
            <a:noFill/>
          </p:spPr>
          <p:txBody>
            <a:bodyPr wrap="square" rtlCol="0">
              <a:spAutoFit/>
            </a:bodyPr>
            <a:lstStyle/>
            <a:p>
              <a:r>
                <a:rPr lang="en-US" sz="1200" spc="300" dirty="0">
                  <a:solidFill>
                    <a:schemeClr val="bg1"/>
                  </a:solidFill>
                </a:rPr>
                <a:t>WIND 2026</a:t>
              </a:r>
            </a:p>
          </p:txBody>
        </p:sp>
        <p:cxnSp>
          <p:nvCxnSpPr>
            <p:cNvPr id="825" name="footer separator">
              <a:extLst>
                <a:ext uri="{FF2B5EF4-FFF2-40B4-BE49-F238E27FC236}">
                  <a16:creationId xmlns:a16="http://schemas.microsoft.com/office/drawing/2014/main" id="{B9BE2736-4906-4242-9FA5-9522F193155E}"/>
                </a:ext>
              </a:extLst>
            </p:cNvPr>
            <p:cNvCxnSpPr>
              <a:cxnSpLocks/>
            </p:cNvCxnSpPr>
            <p:nvPr/>
          </p:nvCxnSpPr>
          <p:spPr>
            <a:xfrm>
              <a:off x="10680936" y="6463393"/>
              <a:ext cx="0" cy="332014"/>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826" name="Wind presentation lockup">
              <a:extLst>
                <a:ext uri="{FF2B5EF4-FFF2-40B4-BE49-F238E27FC236}">
                  <a16:creationId xmlns:a16="http://schemas.microsoft.com/office/drawing/2014/main" id="{2E81E260-FD2D-4E20-B872-A30AD66BCFE4}"/>
                </a:ext>
              </a:extLst>
            </p:cNvPr>
            <p:cNvPicPr>
              <a:picLocks noChangeAspect="1"/>
            </p:cNvPicPr>
            <p:nvPr/>
          </p:nvPicPr>
          <p:blipFill>
            <a:blip r:embed="rId2"/>
            <a:stretch>
              <a:fillRect/>
            </a:stretch>
          </p:blipFill>
          <p:spPr>
            <a:xfrm>
              <a:off x="8911737" y="6425184"/>
              <a:ext cx="1597155" cy="408433"/>
            </a:xfrm>
            <a:prstGeom prst="rect">
              <a:avLst/>
            </a:prstGeom>
          </p:spPr>
        </p:pic>
      </p:grpSp>
      <p:pic>
        <p:nvPicPr>
          <p:cNvPr id="3" name="Large Palm Background">
            <a:extLst>
              <a:ext uri="{FF2B5EF4-FFF2-40B4-BE49-F238E27FC236}">
                <a16:creationId xmlns:a16="http://schemas.microsoft.com/office/drawing/2014/main" id="{7B932516-4328-4F0E-8CA6-8E7D0EC479A3}"/>
              </a:ext>
            </a:extLst>
          </p:cNvPr>
          <p:cNvPicPr>
            <a:picLocks noChangeAspect="1"/>
          </p:cNvPicPr>
          <p:nvPr userDrawn="1"/>
        </p:nvPicPr>
        <p:blipFill>
          <a:blip r:embed="rId3"/>
          <a:stretch>
            <a:fillRect/>
          </a:stretch>
        </p:blipFill>
        <p:spPr>
          <a:xfrm>
            <a:off x="0" y="0"/>
            <a:ext cx="6648313" cy="6858000"/>
          </a:xfrm>
          <a:prstGeom prst="rect">
            <a:avLst/>
          </a:prstGeom>
        </p:spPr>
      </p:pic>
      <p:sp>
        <p:nvSpPr>
          <p:cNvPr id="2" name="Freeform background">
            <a:extLst>
              <a:ext uri="{FF2B5EF4-FFF2-40B4-BE49-F238E27FC236}">
                <a16:creationId xmlns:a16="http://schemas.microsoft.com/office/drawing/2014/main" id="{D4430865-1BE7-4CBC-A62A-79EB3A0E1D54}"/>
              </a:ext>
            </a:extLst>
          </p:cNvPr>
          <p:cNvSpPr/>
          <p:nvPr userDrawn="1"/>
        </p:nvSpPr>
        <p:spPr>
          <a:xfrm>
            <a:off x="445" y="1167938"/>
            <a:ext cx="5959485" cy="5690062"/>
          </a:xfrm>
          <a:custGeom>
            <a:avLst/>
            <a:gdLst>
              <a:gd name="connsiteX0" fmla="*/ 0 w 6082393"/>
              <a:gd name="connsiteY0" fmla="*/ 0 h 5715000"/>
              <a:gd name="connsiteX1" fmla="*/ 5935436 w 6082393"/>
              <a:gd name="connsiteY1" fmla="*/ 2343150 h 5715000"/>
              <a:gd name="connsiteX2" fmla="*/ 6082393 w 6082393"/>
              <a:gd name="connsiteY2" fmla="*/ 5715000 h 5715000"/>
              <a:gd name="connsiteX3" fmla="*/ 24493 w 6082393"/>
              <a:gd name="connsiteY3" fmla="*/ 5715000 h 5715000"/>
              <a:gd name="connsiteX4" fmla="*/ 0 w 6082393"/>
              <a:gd name="connsiteY4" fmla="*/ 0 h 5715000"/>
              <a:gd name="connsiteX0" fmla="*/ 445 w 6057900"/>
              <a:gd name="connsiteY0" fmla="*/ 0 h 5690062"/>
              <a:gd name="connsiteX1" fmla="*/ 5910943 w 6057900"/>
              <a:gd name="connsiteY1" fmla="*/ 2318212 h 5690062"/>
              <a:gd name="connsiteX2" fmla="*/ 6057900 w 6057900"/>
              <a:gd name="connsiteY2" fmla="*/ 5690062 h 5690062"/>
              <a:gd name="connsiteX3" fmla="*/ 0 w 6057900"/>
              <a:gd name="connsiteY3" fmla="*/ 5690062 h 5690062"/>
              <a:gd name="connsiteX4" fmla="*/ 445 w 6057900"/>
              <a:gd name="connsiteY4" fmla="*/ 0 h 5690062"/>
              <a:gd name="connsiteX0" fmla="*/ 98416 w 6057900"/>
              <a:gd name="connsiteY0" fmla="*/ 0 h 5690062"/>
              <a:gd name="connsiteX1" fmla="*/ 5910943 w 6057900"/>
              <a:gd name="connsiteY1" fmla="*/ 2318212 h 5690062"/>
              <a:gd name="connsiteX2" fmla="*/ 6057900 w 6057900"/>
              <a:gd name="connsiteY2" fmla="*/ 5690062 h 5690062"/>
              <a:gd name="connsiteX3" fmla="*/ 0 w 6057900"/>
              <a:gd name="connsiteY3" fmla="*/ 5690062 h 5690062"/>
              <a:gd name="connsiteX4" fmla="*/ 98416 w 6057900"/>
              <a:gd name="connsiteY4" fmla="*/ 0 h 5690062"/>
              <a:gd name="connsiteX0" fmla="*/ 1 w 5959485"/>
              <a:gd name="connsiteY0" fmla="*/ 0 h 5700948"/>
              <a:gd name="connsiteX1" fmla="*/ 5812528 w 5959485"/>
              <a:gd name="connsiteY1" fmla="*/ 2318212 h 5700948"/>
              <a:gd name="connsiteX2" fmla="*/ 5959485 w 5959485"/>
              <a:gd name="connsiteY2" fmla="*/ 5690062 h 5700948"/>
              <a:gd name="connsiteX3" fmla="*/ 17699 w 5959485"/>
              <a:gd name="connsiteY3" fmla="*/ 5700948 h 5700948"/>
              <a:gd name="connsiteX4" fmla="*/ 1 w 5959485"/>
              <a:gd name="connsiteY4" fmla="*/ 0 h 5700948"/>
              <a:gd name="connsiteX0" fmla="*/ 1 w 5959485"/>
              <a:gd name="connsiteY0" fmla="*/ 0 h 5690062"/>
              <a:gd name="connsiteX1" fmla="*/ 5812528 w 5959485"/>
              <a:gd name="connsiteY1" fmla="*/ 2318212 h 5690062"/>
              <a:gd name="connsiteX2" fmla="*/ 5959485 w 5959485"/>
              <a:gd name="connsiteY2" fmla="*/ 5690062 h 5690062"/>
              <a:gd name="connsiteX3" fmla="*/ 17699 w 5959485"/>
              <a:gd name="connsiteY3" fmla="*/ 5690062 h 5690062"/>
              <a:gd name="connsiteX4" fmla="*/ 1 w 5959485"/>
              <a:gd name="connsiteY4" fmla="*/ 0 h 569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9485" h="5690062">
                <a:moveTo>
                  <a:pt x="1" y="0"/>
                </a:moveTo>
                <a:lnTo>
                  <a:pt x="5812528" y="2318212"/>
                </a:lnTo>
                <a:lnTo>
                  <a:pt x="5959485" y="5690062"/>
                </a:lnTo>
                <a:lnTo>
                  <a:pt x="17699" y="5690062"/>
                </a:lnTo>
                <a:cubicBezTo>
                  <a:pt x="17847" y="3793375"/>
                  <a:pt x="-147" y="1896687"/>
                  <a:pt x="1" y="0"/>
                </a:cubicBezTo>
                <a:close/>
              </a:path>
            </a:pathLst>
          </a:custGeom>
          <a:blipFill dpi="0" rotWithShape="1">
            <a:blip r:embed="rId4">
              <a:alphaModFix amt="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bg1"/>
              </a:solidFill>
            </a:endParaRPr>
          </a:p>
        </p:txBody>
      </p:sp>
      <p:sp>
        <p:nvSpPr>
          <p:cNvPr id="848" name="Title 1">
            <a:extLst>
              <a:ext uri="{FF2B5EF4-FFF2-40B4-BE49-F238E27FC236}">
                <a16:creationId xmlns:a16="http://schemas.microsoft.com/office/drawing/2014/main" id="{E33C2873-4B43-4E5E-9BB2-FFA1DB78C6CE}"/>
              </a:ext>
            </a:extLst>
          </p:cNvPr>
          <p:cNvSpPr>
            <a:spLocks noGrp="1"/>
          </p:cNvSpPr>
          <p:nvPr>
            <p:ph type="ctrTitle" hasCustomPrompt="1"/>
          </p:nvPr>
        </p:nvSpPr>
        <p:spPr>
          <a:xfrm>
            <a:off x="6096000" y="2105561"/>
            <a:ext cx="5543549" cy="1323439"/>
          </a:xfrm>
          <a:prstGeom prst="rect">
            <a:avLst/>
          </a:prstGeom>
        </p:spPr>
        <p:txBody>
          <a:bodyPr anchor="b" anchorCtr="0">
            <a:noAutofit/>
          </a:bodyPr>
          <a:lstStyle>
            <a:lvl1pPr algn="l">
              <a:defRPr sz="3600">
                <a:solidFill>
                  <a:schemeClr val="bg1"/>
                </a:solidFill>
                <a:latin typeface="Arial Black" panose="020B0A04020102020204" pitchFamily="34" charset="0"/>
                <a:ea typeface="Tahoma" panose="020B0604030504040204" pitchFamily="34" charset="0"/>
                <a:cs typeface="Tahoma" panose="020B0604030504040204" pitchFamily="34" charset="0"/>
              </a:defRPr>
            </a:lvl1pPr>
          </a:lstStyle>
          <a:p>
            <a:r>
              <a:rPr lang="en-US" dirty="0"/>
              <a:t>Section Break – Click to Edit</a:t>
            </a:r>
          </a:p>
        </p:txBody>
      </p:sp>
      <p:sp>
        <p:nvSpPr>
          <p:cNvPr id="850" name="Subtitle 2">
            <a:extLst>
              <a:ext uri="{FF2B5EF4-FFF2-40B4-BE49-F238E27FC236}">
                <a16:creationId xmlns:a16="http://schemas.microsoft.com/office/drawing/2014/main" id="{D6432A10-4FBA-46F8-9B5E-7E41FDA8C332}"/>
              </a:ext>
            </a:extLst>
          </p:cNvPr>
          <p:cNvSpPr>
            <a:spLocks noGrp="1"/>
          </p:cNvSpPr>
          <p:nvPr>
            <p:ph type="subTitle" idx="1" hasCustomPrompt="1"/>
          </p:nvPr>
        </p:nvSpPr>
        <p:spPr>
          <a:xfrm>
            <a:off x="6095999" y="3709356"/>
            <a:ext cx="5543551" cy="2423913"/>
          </a:xfrm>
        </p:spPr>
        <p:txBody>
          <a:bodyPr anchor="t" anchorCtr="0">
            <a:noAutofit/>
          </a:bodyPr>
          <a:lstStyle>
            <a:lvl1pPr marL="0" indent="0" algn="l">
              <a:lnSpc>
                <a:spcPct val="100000"/>
              </a:lnSpc>
              <a:spcBef>
                <a:spcPts val="1000"/>
              </a:spcBef>
              <a:buNone/>
              <a:defRPr sz="2800" b="1">
                <a:solidFill>
                  <a:schemeClr val="accent1">
                    <a:alpha val="99000"/>
                  </a:schemeClr>
                </a:solidFill>
                <a:latin typeface="+mn-lt"/>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p>
        </p:txBody>
      </p:sp>
    </p:spTree>
    <p:extLst>
      <p:ext uri="{BB962C8B-B14F-4D97-AF65-F5344CB8AC3E}">
        <p14:creationId xmlns:p14="http://schemas.microsoft.com/office/powerpoint/2010/main" val="891705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eakers - 3">
    <p:spTree>
      <p:nvGrpSpPr>
        <p:cNvPr id="1" name=""/>
        <p:cNvGrpSpPr/>
        <p:nvPr/>
      </p:nvGrpSpPr>
      <p:grpSpPr>
        <a:xfrm>
          <a:off x="0" y="0"/>
          <a:ext cx="0" cy="0"/>
          <a:chOff x="0" y="0"/>
          <a:chExt cx="0" cy="0"/>
        </a:xfrm>
      </p:grpSpPr>
      <p:grpSp>
        <p:nvGrpSpPr>
          <p:cNvPr id="46" name="Reference">
            <a:extLst>
              <a:ext uri="{FF2B5EF4-FFF2-40B4-BE49-F238E27FC236}">
                <a16:creationId xmlns:a16="http://schemas.microsoft.com/office/drawing/2014/main" id="{AF3BF38B-1EBC-4D28-828D-C9EDBE62DF7B}"/>
              </a:ext>
            </a:extLst>
          </p:cNvPr>
          <p:cNvGrpSpPr/>
          <p:nvPr userDrawn="1"/>
        </p:nvGrpSpPr>
        <p:grpSpPr>
          <a:xfrm>
            <a:off x="-2907792" y="1896535"/>
            <a:ext cx="2286000" cy="4255511"/>
            <a:chOff x="-2907792" y="1896535"/>
            <a:chExt cx="2286000" cy="4255511"/>
          </a:xfrm>
        </p:grpSpPr>
        <p:sp>
          <p:nvSpPr>
            <p:cNvPr id="42" name="Speaker info">
              <a:extLst>
                <a:ext uri="{FF2B5EF4-FFF2-40B4-BE49-F238E27FC236}">
                  <a16:creationId xmlns:a16="http://schemas.microsoft.com/office/drawing/2014/main" id="{1D737AD0-C4D8-45E8-B9B0-1BFA6E10CFF6}"/>
                </a:ext>
              </a:extLst>
            </p:cNvPr>
            <p:cNvSpPr txBox="1">
              <a:spLocks noChangeAspect="1"/>
            </p:cNvSpPr>
            <p:nvPr userDrawn="1"/>
          </p:nvSpPr>
          <p:spPr>
            <a:xfrm>
              <a:off x="-2907792" y="4373465"/>
              <a:ext cx="2286000" cy="1778581"/>
            </a:xfrm>
            <a:prstGeom prst="rect">
              <a:avLst/>
            </a:prstGeom>
            <a:solidFill>
              <a:schemeClr val="bg1">
                <a:lumMod val="85000"/>
              </a:schemeClr>
            </a:solidFill>
            <a:ln>
              <a:noFill/>
            </a:ln>
          </p:spPr>
          <p:txBody>
            <a:bodyPr spcFirstLastPara="1" wrap="square" lIns="0" tIns="0" rIns="0" bIns="0" anchor="t" anchorCtr="0">
              <a:noAutofit/>
            </a:bodyPr>
            <a:lstStyle/>
            <a:p>
              <a:pPr algn="ctr"/>
              <a:r>
                <a:rPr lang="en" sz="2000" b="1" dirty="0">
                  <a:solidFill>
                    <a:schemeClr val="tx1">
                      <a:lumMod val="75000"/>
                      <a:lumOff val="25000"/>
                    </a:schemeClr>
                  </a:solidFill>
                  <a:latin typeface="Arial" panose="020B0604020202020204" pitchFamily="34" charset="0"/>
                  <a:ea typeface="Poppins"/>
                  <a:cs typeface="Arial" panose="020B0604020202020204" pitchFamily="34" charset="0"/>
                  <a:sym typeface="Poppins"/>
                </a:rPr>
                <a:t>Name: Arial Bold</a:t>
              </a:r>
              <a:br>
                <a:rPr lang="en" sz="2800" dirty="0">
                  <a:solidFill>
                    <a:schemeClr val="tx1">
                      <a:lumMod val="75000"/>
                      <a:lumOff val="25000"/>
                    </a:schemeClr>
                  </a:solidFill>
                  <a:latin typeface="Arial" panose="020B0604020202020204" pitchFamily="34" charset="0"/>
                  <a:ea typeface="Poppins"/>
                  <a:cs typeface="Arial" panose="020B0604020202020204" pitchFamily="34" charset="0"/>
                  <a:sym typeface="Poppins"/>
                </a:rPr>
              </a:br>
              <a:r>
                <a:rPr lang="en" sz="1100" dirty="0">
                  <a:solidFill>
                    <a:schemeClr val="tx1">
                      <a:lumMod val="75000"/>
                      <a:lumOff val="25000"/>
                    </a:schemeClr>
                  </a:solidFill>
                  <a:latin typeface="Arial" panose="020B0604020202020204" pitchFamily="34" charset="0"/>
                  <a:ea typeface="Poppins"/>
                  <a:cs typeface="Arial" panose="020B0604020202020204" pitchFamily="34" charset="0"/>
                  <a:sym typeface="Poppins"/>
                </a:rPr>
                <a:t> </a:t>
              </a:r>
              <a:r>
                <a:rPr lang="en" sz="2000" dirty="0">
                  <a:solidFill>
                    <a:schemeClr val="tx1">
                      <a:lumMod val="75000"/>
                      <a:lumOff val="25000"/>
                    </a:schemeClr>
                  </a:solidFill>
                  <a:latin typeface="Arial" panose="020B0604020202020204" pitchFamily="34" charset="0"/>
                  <a:ea typeface="Poppins"/>
                  <a:cs typeface="Arial" panose="020B0604020202020204" pitchFamily="34" charset="0"/>
                  <a:sym typeface="Poppins"/>
                </a:rPr>
                <a:t>TITLE: ALL CAPS</a:t>
              </a:r>
              <a:endParaRPr sz="1200" dirty="0">
                <a:solidFill>
                  <a:schemeClr val="tx1">
                    <a:lumMod val="75000"/>
                    <a:lumOff val="25000"/>
                  </a:schemeClr>
                </a:solidFill>
                <a:latin typeface="Arial" panose="020B0604020202020204" pitchFamily="34" charset="0"/>
                <a:ea typeface="Poppins"/>
                <a:cs typeface="Arial" panose="020B0604020202020204" pitchFamily="34" charset="0"/>
                <a:sym typeface="Poppins"/>
              </a:endParaRPr>
            </a:p>
            <a:p>
              <a:pPr algn="ctr">
                <a:spcBef>
                  <a:spcPts val="533"/>
                </a:spcBef>
              </a:pPr>
              <a:r>
                <a:rPr lang="en-US" dirty="0">
                  <a:solidFill>
                    <a:schemeClr val="tx1">
                      <a:lumMod val="75000"/>
                      <a:lumOff val="25000"/>
                    </a:schemeClr>
                  </a:solidFill>
                  <a:latin typeface="Arial" panose="020B0604020202020204" pitchFamily="34" charset="0"/>
                  <a:ea typeface="Poppins"/>
                  <a:cs typeface="Arial" panose="020B0604020202020204" pitchFamily="34" charset="0"/>
                  <a:sym typeface="Poppins"/>
                </a:rPr>
                <a:t>Co.: Sentence Case</a:t>
              </a:r>
              <a:endParaRPr lang="en-US" sz="3600" dirty="0">
                <a:solidFill>
                  <a:schemeClr val="tx1">
                    <a:lumMod val="75000"/>
                    <a:lumOff val="25000"/>
                  </a:schemeClr>
                </a:solidFill>
                <a:latin typeface="Arial" panose="020B0604020202020204" pitchFamily="34" charset="0"/>
                <a:ea typeface="Poppins"/>
                <a:cs typeface="Arial" panose="020B0604020202020204" pitchFamily="34" charset="0"/>
                <a:sym typeface="Poppins"/>
              </a:endParaRPr>
            </a:p>
          </p:txBody>
        </p:sp>
        <p:pic>
          <p:nvPicPr>
            <p:cNvPr id="43" name="Speaker image">
              <a:extLst>
                <a:ext uri="{FF2B5EF4-FFF2-40B4-BE49-F238E27FC236}">
                  <a16:creationId xmlns:a16="http://schemas.microsoft.com/office/drawing/2014/main" id="{70E93E3B-719F-4318-B768-6CAB5FD5175A}"/>
                </a:ext>
              </a:extLst>
            </p:cNvPr>
            <p:cNvPicPr preferRelativeResize="0"/>
            <p:nvPr userDrawn="1"/>
          </p:nvPicPr>
          <p:blipFill rotWithShape="1">
            <a:blip r:embed="rId2" cstate="email">
              <a:grayscl/>
              <a:alphaModFix/>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2903948" y="1896535"/>
              <a:ext cx="2278312" cy="2278312"/>
            </a:xfrm>
            <a:prstGeom prst="ellipse">
              <a:avLst/>
            </a:prstGeom>
            <a:noFill/>
            <a:ln w="76200">
              <a:solidFill>
                <a:schemeClr val="accent1"/>
              </a:solidFill>
            </a:ln>
          </p:spPr>
        </p:pic>
      </p:grpSp>
      <p:sp>
        <p:nvSpPr>
          <p:cNvPr id="48" name="Speaker Title - 3">
            <a:extLst>
              <a:ext uri="{FF2B5EF4-FFF2-40B4-BE49-F238E27FC236}">
                <a16:creationId xmlns:a16="http://schemas.microsoft.com/office/drawing/2014/main" id="{4FCCE93D-0EF8-43F8-BD62-20CC19CCD9C9}"/>
              </a:ext>
            </a:extLst>
          </p:cNvPr>
          <p:cNvSpPr>
            <a:spLocks noGrp="1"/>
          </p:cNvSpPr>
          <p:nvPr>
            <p:ph type="body" sz="quarter" idx="16" hasCustomPrompt="1"/>
          </p:nvPr>
        </p:nvSpPr>
        <p:spPr>
          <a:xfrm>
            <a:off x="8401037" y="4654295"/>
            <a:ext cx="2743200" cy="1479803"/>
          </a:xfrm>
          <a:noFill/>
          <a:ln>
            <a:noFill/>
          </a:ln>
        </p:spPr>
        <p:txBody>
          <a:bodyPr spcFirstLastPara="1" wrap="square" lIns="0" tIns="0" rIns="0" bIns="0" anchor="t" anchorCtr="1">
            <a:noAutofit/>
          </a:bodyPr>
          <a:lstStyle>
            <a:lvl1pPr marL="0" indent="0">
              <a:spcBef>
                <a:spcPts val="0"/>
              </a:spcBef>
              <a:buNone/>
              <a:defRPr lang="en-US" sz="2000" b="0" dirty="0">
                <a:latin typeface="Arial" panose="020B0604020202020204" pitchFamily="34" charset="0"/>
                <a:ea typeface="Poppins"/>
                <a:cs typeface="Arial" panose="020B0604020202020204" pitchFamily="34" charset="0"/>
              </a:defRPr>
            </a:lvl1pPr>
          </a:lstStyle>
          <a:p>
            <a:pPr marL="0" lvl="0" algn="ctr"/>
            <a:r>
              <a:rPr lang="en-US" dirty="0"/>
              <a:t>TITLE and Company</a:t>
            </a:r>
          </a:p>
        </p:txBody>
      </p:sp>
      <p:sp>
        <p:nvSpPr>
          <p:cNvPr id="47" name="Speaker Name - 3">
            <a:extLst>
              <a:ext uri="{FF2B5EF4-FFF2-40B4-BE49-F238E27FC236}">
                <a16:creationId xmlns:a16="http://schemas.microsoft.com/office/drawing/2014/main" id="{33D4AB41-92FF-483A-A3AC-0CCC5F5F0FF1}"/>
              </a:ext>
            </a:extLst>
          </p:cNvPr>
          <p:cNvSpPr>
            <a:spLocks noGrp="1"/>
          </p:cNvSpPr>
          <p:nvPr>
            <p:ph type="body" sz="quarter" idx="15" hasCustomPrompt="1"/>
          </p:nvPr>
        </p:nvSpPr>
        <p:spPr>
          <a:xfrm>
            <a:off x="8401037" y="4373595"/>
            <a:ext cx="2743200" cy="274320"/>
          </a:xfrm>
          <a:noFill/>
          <a:ln>
            <a:noFill/>
          </a:ln>
        </p:spPr>
        <p:txBody>
          <a:bodyPr spcFirstLastPara="1" wrap="square" lIns="0" tIns="0" rIns="0" bIns="0" anchor="ctr" anchorCtr="1">
            <a:normAutofit/>
          </a:bodyPr>
          <a:lstStyle>
            <a:lvl1pPr marL="0" indent="0">
              <a:spcBef>
                <a:spcPts val="0"/>
              </a:spcBef>
              <a:buNone/>
              <a:defRPr lang="en-US" sz="2000" b="1" dirty="0">
                <a:latin typeface="Arial" panose="020B0604020202020204" pitchFamily="34" charset="0"/>
                <a:ea typeface="Poppins"/>
                <a:cs typeface="Arial" panose="020B0604020202020204" pitchFamily="34" charset="0"/>
              </a:defRPr>
            </a:lvl1pPr>
          </a:lstStyle>
          <a:p>
            <a:pPr marL="0" lvl="0" algn="ctr"/>
            <a:r>
              <a:rPr lang="en-US" dirty="0"/>
              <a:t>Full Name</a:t>
            </a:r>
          </a:p>
        </p:txBody>
      </p:sp>
      <p:sp>
        <p:nvSpPr>
          <p:cNvPr id="32" name="Speaker 3 pic">
            <a:extLst>
              <a:ext uri="{FF2B5EF4-FFF2-40B4-BE49-F238E27FC236}">
                <a16:creationId xmlns:a16="http://schemas.microsoft.com/office/drawing/2014/main" id="{65E6A195-3FFB-4AD0-A3B0-602CB7C83BD0}"/>
              </a:ext>
            </a:extLst>
          </p:cNvPr>
          <p:cNvSpPr>
            <a:spLocks noGrp="1" noChangeAspect="1"/>
          </p:cNvSpPr>
          <p:nvPr>
            <p:ph type="pic" sz="quarter" idx="10" hasCustomPrompt="1"/>
          </p:nvPr>
        </p:nvSpPr>
        <p:spPr>
          <a:xfrm>
            <a:off x="8629637" y="1888846"/>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pattFill prst="pct50">
            <a:fgClr>
              <a:schemeClr val="accent1"/>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28600" rIns="182880" rtlCol="0" anchor="ctr">
            <a:normAutofit/>
          </a:bodyPr>
          <a:lstStyle>
            <a:lvl1pPr marL="0" indent="0" algn="ctr">
              <a:buNone/>
              <a:defRPr lang="en-US" sz="1400">
                <a:solidFill>
                  <a:schemeClr val="tx1"/>
                </a:solidFill>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dirty="0"/>
              <a:t>Click the icon to insert, or drag &amp; drop your pic.</a:t>
            </a:r>
          </a:p>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br>
              <a:rPr lang="en-US" dirty="0"/>
            </a:br>
            <a:r>
              <a:rPr lang="en-US" dirty="0"/>
              <a:t>Right-click → </a:t>
            </a:r>
            <a:r>
              <a:rPr lang="en-US" b="1" dirty="0"/>
              <a:t>Crop</a:t>
            </a:r>
            <a:r>
              <a:rPr lang="en-US" dirty="0"/>
              <a:t> &amp; drag to reposition.</a:t>
            </a:r>
          </a:p>
        </p:txBody>
      </p:sp>
      <p:sp>
        <p:nvSpPr>
          <p:cNvPr id="26" name="Speaker Title - 2">
            <a:extLst>
              <a:ext uri="{FF2B5EF4-FFF2-40B4-BE49-F238E27FC236}">
                <a16:creationId xmlns:a16="http://schemas.microsoft.com/office/drawing/2014/main" id="{6A039715-9AE5-48E6-A381-EF6854221CB8}"/>
              </a:ext>
            </a:extLst>
          </p:cNvPr>
          <p:cNvSpPr>
            <a:spLocks noGrp="1"/>
          </p:cNvSpPr>
          <p:nvPr>
            <p:ph type="body" sz="quarter" idx="17" hasCustomPrompt="1"/>
          </p:nvPr>
        </p:nvSpPr>
        <p:spPr>
          <a:xfrm>
            <a:off x="4724400" y="4654295"/>
            <a:ext cx="2743200" cy="1479803"/>
          </a:xfrm>
          <a:noFill/>
          <a:ln>
            <a:noFill/>
          </a:ln>
        </p:spPr>
        <p:txBody>
          <a:bodyPr spcFirstLastPara="1" wrap="square" lIns="0" tIns="0" rIns="0" bIns="0" anchor="t" anchorCtr="1">
            <a:noAutofit/>
          </a:bodyPr>
          <a:lstStyle>
            <a:lvl1pPr marL="0" indent="0">
              <a:spcBef>
                <a:spcPts val="0"/>
              </a:spcBef>
              <a:buNone/>
              <a:defRPr lang="en-US" sz="2000" b="0" dirty="0">
                <a:latin typeface="Arial" panose="020B0604020202020204" pitchFamily="34" charset="0"/>
                <a:ea typeface="Poppins"/>
                <a:cs typeface="Arial" panose="020B0604020202020204" pitchFamily="34" charset="0"/>
              </a:defRPr>
            </a:lvl1pPr>
          </a:lstStyle>
          <a:p>
            <a:pPr marL="0" lvl="0" algn="ctr"/>
            <a:r>
              <a:rPr lang="en-US" dirty="0"/>
              <a:t>TITLE and Company</a:t>
            </a:r>
          </a:p>
        </p:txBody>
      </p:sp>
      <p:sp>
        <p:nvSpPr>
          <p:cNvPr id="27" name="Speaker Name - 2">
            <a:extLst>
              <a:ext uri="{FF2B5EF4-FFF2-40B4-BE49-F238E27FC236}">
                <a16:creationId xmlns:a16="http://schemas.microsoft.com/office/drawing/2014/main" id="{2A9CD931-D359-41E6-AEA6-BDC7D4C96AFE}"/>
              </a:ext>
            </a:extLst>
          </p:cNvPr>
          <p:cNvSpPr>
            <a:spLocks noGrp="1"/>
          </p:cNvSpPr>
          <p:nvPr>
            <p:ph type="body" sz="quarter" idx="18" hasCustomPrompt="1"/>
          </p:nvPr>
        </p:nvSpPr>
        <p:spPr>
          <a:xfrm>
            <a:off x="4724400" y="4373595"/>
            <a:ext cx="2743200" cy="274320"/>
          </a:xfrm>
          <a:noFill/>
          <a:ln>
            <a:noFill/>
          </a:ln>
        </p:spPr>
        <p:txBody>
          <a:bodyPr spcFirstLastPara="1" wrap="square" lIns="0" tIns="0" rIns="0" bIns="0" anchor="ctr" anchorCtr="1">
            <a:normAutofit/>
          </a:bodyPr>
          <a:lstStyle>
            <a:lvl1pPr marL="0" indent="0">
              <a:spcBef>
                <a:spcPts val="0"/>
              </a:spcBef>
              <a:buNone/>
              <a:defRPr lang="en-US" sz="2000" b="1" dirty="0">
                <a:latin typeface="Arial" panose="020B0604020202020204" pitchFamily="34" charset="0"/>
                <a:ea typeface="Poppins"/>
                <a:cs typeface="Arial" panose="020B0604020202020204" pitchFamily="34" charset="0"/>
              </a:defRPr>
            </a:lvl1pPr>
          </a:lstStyle>
          <a:p>
            <a:pPr marL="0" lvl="0" algn="ctr"/>
            <a:r>
              <a:rPr lang="en-US" dirty="0"/>
              <a:t>Full Name</a:t>
            </a:r>
          </a:p>
        </p:txBody>
      </p:sp>
      <p:sp>
        <p:nvSpPr>
          <p:cNvPr id="28" name="Speaker 2 pic">
            <a:extLst>
              <a:ext uri="{FF2B5EF4-FFF2-40B4-BE49-F238E27FC236}">
                <a16:creationId xmlns:a16="http://schemas.microsoft.com/office/drawing/2014/main" id="{CCEFCC0E-F21B-4A3B-A0FD-D387D4101F8B}"/>
              </a:ext>
            </a:extLst>
          </p:cNvPr>
          <p:cNvSpPr>
            <a:spLocks noGrp="1" noChangeAspect="1"/>
          </p:cNvSpPr>
          <p:nvPr>
            <p:ph type="pic" sz="quarter" idx="19" hasCustomPrompt="1"/>
          </p:nvPr>
        </p:nvSpPr>
        <p:spPr>
          <a:xfrm>
            <a:off x="4953000" y="1888846"/>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pattFill prst="pct50">
            <a:fgClr>
              <a:schemeClr val="accent1"/>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28600" rIns="182880" rtlCol="0" anchor="ctr">
            <a:normAutofit/>
          </a:bodyPr>
          <a:lstStyle>
            <a:lvl1pPr marL="0" indent="0" algn="ctr">
              <a:buNone/>
              <a:defRPr lang="en-US" sz="1400">
                <a:solidFill>
                  <a:schemeClr val="tx1"/>
                </a:solidFill>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dirty="0"/>
              <a:t>Click the icon to insert, or drag &amp; drop your pic.</a:t>
            </a:r>
          </a:p>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br>
              <a:rPr lang="en-US" dirty="0"/>
            </a:br>
            <a:r>
              <a:rPr lang="en-US" dirty="0"/>
              <a:t>Right-click → </a:t>
            </a:r>
            <a:r>
              <a:rPr lang="en-US" b="1" dirty="0"/>
              <a:t>Crop</a:t>
            </a:r>
            <a:r>
              <a:rPr lang="en-US" dirty="0"/>
              <a:t> &amp; drag to reposition.</a:t>
            </a:r>
          </a:p>
        </p:txBody>
      </p:sp>
      <p:sp>
        <p:nvSpPr>
          <p:cNvPr id="40" name="Speaker Title - 1">
            <a:extLst>
              <a:ext uri="{FF2B5EF4-FFF2-40B4-BE49-F238E27FC236}">
                <a16:creationId xmlns:a16="http://schemas.microsoft.com/office/drawing/2014/main" id="{CBC8DF86-1401-4F17-9155-42E0898BB011}"/>
              </a:ext>
            </a:extLst>
          </p:cNvPr>
          <p:cNvSpPr>
            <a:spLocks noGrp="1"/>
          </p:cNvSpPr>
          <p:nvPr>
            <p:ph type="body" sz="quarter" idx="14" hasCustomPrompt="1"/>
          </p:nvPr>
        </p:nvSpPr>
        <p:spPr>
          <a:xfrm>
            <a:off x="1067633" y="4654295"/>
            <a:ext cx="2743200" cy="1479803"/>
          </a:xfrm>
          <a:noFill/>
          <a:ln>
            <a:noFill/>
          </a:ln>
        </p:spPr>
        <p:txBody>
          <a:bodyPr spcFirstLastPara="1" wrap="square" lIns="0" tIns="0" rIns="0" bIns="0" anchor="t" anchorCtr="1">
            <a:noAutofit/>
          </a:bodyPr>
          <a:lstStyle>
            <a:lvl1pPr marL="0" indent="0">
              <a:spcBef>
                <a:spcPts val="0"/>
              </a:spcBef>
              <a:buNone/>
              <a:defRPr lang="en-US" sz="2000" b="0" dirty="0">
                <a:latin typeface="Arial" panose="020B0604020202020204" pitchFamily="34" charset="0"/>
                <a:ea typeface="Poppins"/>
                <a:cs typeface="Arial" panose="020B0604020202020204" pitchFamily="34" charset="0"/>
              </a:defRPr>
            </a:lvl1pPr>
          </a:lstStyle>
          <a:p>
            <a:pPr marL="0" lvl="0" algn="ctr"/>
            <a:r>
              <a:rPr lang="en-US" dirty="0"/>
              <a:t>TITLE and Company</a:t>
            </a:r>
          </a:p>
        </p:txBody>
      </p:sp>
      <p:sp>
        <p:nvSpPr>
          <p:cNvPr id="16" name="Speaker Name - 1">
            <a:extLst>
              <a:ext uri="{FF2B5EF4-FFF2-40B4-BE49-F238E27FC236}">
                <a16:creationId xmlns:a16="http://schemas.microsoft.com/office/drawing/2014/main" id="{9927C1B7-53D0-46CC-8670-624E48E0C00B}"/>
              </a:ext>
            </a:extLst>
          </p:cNvPr>
          <p:cNvSpPr>
            <a:spLocks noGrp="1"/>
          </p:cNvSpPr>
          <p:nvPr>
            <p:ph type="body" sz="quarter" idx="13" hasCustomPrompt="1"/>
          </p:nvPr>
        </p:nvSpPr>
        <p:spPr>
          <a:xfrm>
            <a:off x="1067633" y="4373595"/>
            <a:ext cx="2743200" cy="274320"/>
          </a:xfrm>
          <a:noFill/>
          <a:ln>
            <a:noFill/>
          </a:ln>
        </p:spPr>
        <p:txBody>
          <a:bodyPr spcFirstLastPara="1" wrap="square" lIns="0" tIns="0" rIns="0" bIns="0" anchor="ctr" anchorCtr="1">
            <a:normAutofit/>
          </a:bodyPr>
          <a:lstStyle>
            <a:lvl1pPr marL="0" indent="0">
              <a:spcBef>
                <a:spcPts val="0"/>
              </a:spcBef>
              <a:buNone/>
              <a:defRPr lang="en-US" sz="2000" b="1" dirty="0">
                <a:latin typeface="Arial" panose="020B0604020202020204" pitchFamily="34" charset="0"/>
                <a:ea typeface="Poppins"/>
                <a:cs typeface="Arial" panose="020B0604020202020204" pitchFamily="34" charset="0"/>
              </a:defRPr>
            </a:lvl1pPr>
          </a:lstStyle>
          <a:p>
            <a:pPr marL="0" lvl="0" algn="ctr"/>
            <a:r>
              <a:rPr lang="en-US" dirty="0"/>
              <a:t>Full Name</a:t>
            </a:r>
          </a:p>
        </p:txBody>
      </p:sp>
      <p:sp>
        <p:nvSpPr>
          <p:cNvPr id="36" name="Speaker 1 pic">
            <a:extLst>
              <a:ext uri="{FF2B5EF4-FFF2-40B4-BE49-F238E27FC236}">
                <a16:creationId xmlns:a16="http://schemas.microsoft.com/office/drawing/2014/main" id="{8FC7CF9E-A302-4AFD-890F-D5B20FE97170}"/>
              </a:ext>
            </a:extLst>
          </p:cNvPr>
          <p:cNvSpPr>
            <a:spLocks noGrp="1" noChangeAspect="1"/>
          </p:cNvSpPr>
          <p:nvPr>
            <p:ph type="pic" sz="quarter" idx="11" hasCustomPrompt="1"/>
          </p:nvPr>
        </p:nvSpPr>
        <p:spPr>
          <a:xfrm>
            <a:off x="1296233" y="1896534"/>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pattFill prst="pct50">
            <a:fgClr>
              <a:schemeClr val="accent1"/>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28600" rIns="182880" rtlCol="0" anchor="ctr">
            <a:normAutofit/>
          </a:bodyPr>
          <a:lstStyle>
            <a:lvl1pPr marL="0" indent="0" algn="ctr">
              <a:buNone/>
              <a:defRPr lang="en-US" sz="1400">
                <a:solidFill>
                  <a:schemeClr val="tx1"/>
                </a:solidFill>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dirty="0"/>
              <a:t>Click the icon to insert, or drag &amp; drop your pic.</a:t>
            </a:r>
          </a:p>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br>
              <a:rPr lang="en-US" dirty="0"/>
            </a:br>
            <a:r>
              <a:rPr lang="en-US" dirty="0"/>
              <a:t>Right-click → </a:t>
            </a:r>
            <a:r>
              <a:rPr lang="en-US" b="1" dirty="0"/>
              <a:t>Crop</a:t>
            </a:r>
            <a:r>
              <a:rPr lang="en-US" dirty="0"/>
              <a:t> &amp; drag to reposition.</a:t>
            </a:r>
          </a:p>
        </p:txBody>
      </p:sp>
      <p:sp>
        <p:nvSpPr>
          <p:cNvPr id="2" name="Title 1">
            <a:extLst>
              <a:ext uri="{FF2B5EF4-FFF2-40B4-BE49-F238E27FC236}">
                <a16:creationId xmlns:a16="http://schemas.microsoft.com/office/drawing/2014/main" id="{FC5B4CCA-CCF2-D5AA-18EA-E7B99266FBA7}"/>
              </a:ext>
            </a:extLst>
          </p:cNvPr>
          <p:cNvSpPr>
            <a:spLocks noGrp="1"/>
          </p:cNvSpPr>
          <p:nvPr>
            <p:ph type="title" hasCustomPrompt="1"/>
          </p:nvPr>
        </p:nvSpPr>
        <p:spPr>
          <a:xfrm>
            <a:off x="548640" y="365125"/>
            <a:ext cx="11091672" cy="1052513"/>
          </a:xfrm>
        </p:spPr>
        <p:txBody>
          <a:bodyPr vert="horz" lIns="91440" tIns="45720" rIns="91440" bIns="45720" rtlCol="0" anchor="b">
            <a:noAutofit/>
          </a:bodyPr>
          <a:lstStyle>
            <a:lvl1pPr>
              <a:defRPr lang="en-US" dirty="0"/>
            </a:lvl1pPr>
          </a:lstStyle>
          <a:p>
            <a:pPr lvl="0"/>
            <a:r>
              <a:rPr lang="en-US" dirty="0"/>
              <a:t>Title Only – Click to Edit</a:t>
            </a:r>
          </a:p>
        </p:txBody>
      </p:sp>
      <p:sp>
        <p:nvSpPr>
          <p:cNvPr id="44" name="TextBox 43">
            <a:extLst>
              <a:ext uri="{FF2B5EF4-FFF2-40B4-BE49-F238E27FC236}">
                <a16:creationId xmlns:a16="http://schemas.microsoft.com/office/drawing/2014/main" id="{9205CE38-D1D2-476A-81F0-8D37E77711E0}"/>
              </a:ext>
            </a:extLst>
          </p:cNvPr>
          <p:cNvSpPr txBox="1"/>
          <p:nvPr userDrawn="1"/>
        </p:nvSpPr>
        <p:spPr>
          <a:xfrm>
            <a:off x="-2994262" y="743810"/>
            <a:ext cx="2458940" cy="954107"/>
          </a:xfrm>
          <a:prstGeom prst="rect">
            <a:avLst/>
          </a:prstGeom>
          <a:solidFill>
            <a:schemeClr val="bg1">
              <a:lumMod val="85000"/>
            </a:schemeClr>
          </a:solidFill>
        </p:spPr>
        <p:txBody>
          <a:bodyPr wrap="square" rtlCol="0">
            <a:spAutoFit/>
          </a:bodyPr>
          <a:lstStyle/>
          <a:p>
            <a:pPr algn="ctr"/>
            <a:r>
              <a:rPr lang="en-US" sz="2000" b="1" dirty="0">
                <a:solidFill>
                  <a:schemeClr val="tx1">
                    <a:lumMod val="75000"/>
                    <a:lumOff val="25000"/>
                  </a:schemeClr>
                </a:solidFill>
              </a:rPr>
              <a:t>Re-center image</a:t>
            </a:r>
            <a:br>
              <a:rPr lang="en-US" sz="2400" dirty="0">
                <a:solidFill>
                  <a:schemeClr val="tx1">
                    <a:lumMod val="75000"/>
                    <a:lumOff val="25000"/>
                  </a:schemeClr>
                </a:solidFill>
              </a:rPr>
            </a:br>
            <a:r>
              <a:rPr lang="en-US" sz="1800" dirty="0">
                <a:solidFill>
                  <a:schemeClr val="tx1">
                    <a:lumMod val="75000"/>
                    <a:lumOff val="25000"/>
                  </a:schemeClr>
                </a:solidFill>
              </a:rPr>
              <a:t>Enable Crop → </a:t>
            </a:r>
          </a:p>
          <a:p>
            <a:pPr algn="ctr"/>
            <a:r>
              <a:rPr lang="en-US" sz="1800" dirty="0">
                <a:solidFill>
                  <a:schemeClr val="tx1">
                    <a:lumMod val="75000"/>
                    <a:lumOff val="25000"/>
                  </a:schemeClr>
                </a:solidFill>
              </a:rPr>
              <a:t>Left click +Drag</a:t>
            </a:r>
          </a:p>
        </p:txBody>
      </p:sp>
      <p:grpSp>
        <p:nvGrpSpPr>
          <p:cNvPr id="45" name="Wind Footer">
            <a:extLst>
              <a:ext uri="{FF2B5EF4-FFF2-40B4-BE49-F238E27FC236}">
                <a16:creationId xmlns:a16="http://schemas.microsoft.com/office/drawing/2014/main" id="{733F5F03-C178-4A48-A2B9-224E82CD6297}"/>
              </a:ext>
            </a:extLst>
          </p:cNvPr>
          <p:cNvGrpSpPr/>
          <p:nvPr userDrawn="1"/>
        </p:nvGrpSpPr>
        <p:grpSpPr>
          <a:xfrm>
            <a:off x="0" y="6400800"/>
            <a:ext cx="12198096" cy="457200"/>
            <a:chOff x="0" y="6400800"/>
            <a:chExt cx="12198096" cy="457200"/>
          </a:xfrm>
        </p:grpSpPr>
        <p:sp>
          <p:nvSpPr>
            <p:cNvPr id="49" name="Rectangle 48">
              <a:extLst>
                <a:ext uri="{FF2B5EF4-FFF2-40B4-BE49-F238E27FC236}">
                  <a16:creationId xmlns:a16="http://schemas.microsoft.com/office/drawing/2014/main" id="{42F7E6F4-2FDF-46C1-8BB3-82327C64338B}"/>
                </a:ext>
              </a:extLst>
            </p:cNvPr>
            <p:cNvSpPr/>
            <p:nvPr/>
          </p:nvSpPr>
          <p:spPr>
            <a:xfrm>
              <a:off x="0" y="6400800"/>
              <a:ext cx="12198096" cy="457200"/>
            </a:xfrm>
            <a:prstGeom prst="rect">
              <a:avLst/>
            </a:prstGeom>
            <a:gradFill flip="none" rotWithShape="1">
              <a:gsLst>
                <a:gs pos="0">
                  <a:srgbClr val="44958A"/>
                </a:gs>
                <a:gs pos="100000">
                  <a:srgbClr val="3A7F7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0" name="TextBox 49">
              <a:extLst>
                <a:ext uri="{FF2B5EF4-FFF2-40B4-BE49-F238E27FC236}">
                  <a16:creationId xmlns:a16="http://schemas.microsoft.com/office/drawing/2014/main" id="{FBF84756-895E-42BA-BE0E-D932163A643C}"/>
                </a:ext>
              </a:extLst>
            </p:cNvPr>
            <p:cNvSpPr txBox="1"/>
            <p:nvPr/>
          </p:nvSpPr>
          <p:spPr>
            <a:xfrm>
              <a:off x="10818876" y="6490901"/>
              <a:ext cx="1371600" cy="276999"/>
            </a:xfrm>
            <a:prstGeom prst="rect">
              <a:avLst/>
            </a:prstGeom>
            <a:noFill/>
          </p:spPr>
          <p:txBody>
            <a:bodyPr wrap="square" rtlCol="0">
              <a:spAutoFit/>
            </a:bodyPr>
            <a:lstStyle/>
            <a:p>
              <a:r>
                <a:rPr lang="en-US" sz="1200" spc="300" dirty="0">
                  <a:solidFill>
                    <a:schemeClr val="bg1"/>
                  </a:solidFill>
                </a:rPr>
                <a:t>WIND 2026</a:t>
              </a:r>
            </a:p>
          </p:txBody>
        </p:sp>
        <p:cxnSp>
          <p:nvCxnSpPr>
            <p:cNvPr id="51" name="footer separator">
              <a:extLst>
                <a:ext uri="{FF2B5EF4-FFF2-40B4-BE49-F238E27FC236}">
                  <a16:creationId xmlns:a16="http://schemas.microsoft.com/office/drawing/2014/main" id="{E03B4540-693E-4DA6-BEEB-5507AA9150D9}"/>
                </a:ext>
              </a:extLst>
            </p:cNvPr>
            <p:cNvCxnSpPr>
              <a:cxnSpLocks/>
            </p:cNvCxnSpPr>
            <p:nvPr/>
          </p:nvCxnSpPr>
          <p:spPr>
            <a:xfrm>
              <a:off x="10680936" y="6463393"/>
              <a:ext cx="0" cy="332014"/>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52" name="Wind presentation lockup">
              <a:extLst>
                <a:ext uri="{FF2B5EF4-FFF2-40B4-BE49-F238E27FC236}">
                  <a16:creationId xmlns:a16="http://schemas.microsoft.com/office/drawing/2014/main" id="{7C763C6A-5B91-4294-BE28-4AA0D9E87D1A}"/>
                </a:ext>
              </a:extLst>
            </p:cNvPr>
            <p:cNvPicPr>
              <a:picLocks noChangeAspect="1"/>
            </p:cNvPicPr>
            <p:nvPr/>
          </p:nvPicPr>
          <p:blipFill>
            <a:blip r:embed="rId4"/>
            <a:stretch>
              <a:fillRect/>
            </a:stretch>
          </p:blipFill>
          <p:spPr>
            <a:xfrm>
              <a:off x="8911737" y="6425184"/>
              <a:ext cx="1597155" cy="408433"/>
            </a:xfrm>
            <a:prstGeom prst="rect">
              <a:avLst/>
            </a:prstGeom>
          </p:spPr>
        </p:pic>
      </p:grpSp>
      <p:sp>
        <p:nvSpPr>
          <p:cNvPr id="21" name="TextBox 20">
            <a:extLst>
              <a:ext uri="{FF2B5EF4-FFF2-40B4-BE49-F238E27FC236}">
                <a16:creationId xmlns:a16="http://schemas.microsoft.com/office/drawing/2014/main" id="{5D6C93D4-ADB1-408F-BDA3-C92CE9489F2E}"/>
              </a:ext>
            </a:extLst>
          </p:cNvPr>
          <p:cNvSpPr txBox="1"/>
          <p:nvPr userDrawn="1"/>
        </p:nvSpPr>
        <p:spPr>
          <a:xfrm rot="20700000">
            <a:off x="-2933225" y="2947874"/>
            <a:ext cx="2278312" cy="461665"/>
          </a:xfrm>
          <a:prstGeom prst="rect">
            <a:avLst/>
          </a:prstGeom>
          <a:noFill/>
        </p:spPr>
        <p:txBody>
          <a:bodyPr wrap="square" rtlCol="0">
            <a:spAutoFit/>
          </a:bodyPr>
          <a:lstStyle/>
          <a:p>
            <a:pPr algn="ctr"/>
            <a:r>
              <a:rPr lang="en-US" sz="2400" b="1" dirty="0">
                <a:solidFill>
                  <a:schemeClr val="tx1">
                    <a:lumMod val="75000"/>
                    <a:lumOff val="25000"/>
                  </a:schemeClr>
                </a:solidFill>
              </a:rPr>
              <a:t>EXAMPLE</a:t>
            </a:r>
          </a:p>
        </p:txBody>
      </p:sp>
    </p:spTree>
    <p:extLst>
      <p:ext uri="{BB962C8B-B14F-4D97-AF65-F5344CB8AC3E}">
        <p14:creationId xmlns:p14="http://schemas.microsoft.com/office/powerpoint/2010/main" val="886621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eakers - 4">
    <p:spTree>
      <p:nvGrpSpPr>
        <p:cNvPr id="1" name=""/>
        <p:cNvGrpSpPr/>
        <p:nvPr/>
      </p:nvGrpSpPr>
      <p:grpSpPr>
        <a:xfrm>
          <a:off x="0" y="0"/>
          <a:ext cx="0" cy="0"/>
          <a:chOff x="0" y="0"/>
          <a:chExt cx="0" cy="0"/>
        </a:xfrm>
      </p:grpSpPr>
      <p:sp>
        <p:nvSpPr>
          <p:cNvPr id="60" name="Speaker Name - 4">
            <a:extLst>
              <a:ext uri="{FF2B5EF4-FFF2-40B4-BE49-F238E27FC236}">
                <a16:creationId xmlns:a16="http://schemas.microsoft.com/office/drawing/2014/main" id="{55F1716F-55ED-4E90-81A1-6EBA95CEF8FD}"/>
              </a:ext>
            </a:extLst>
          </p:cNvPr>
          <p:cNvSpPr>
            <a:spLocks noGrp="1"/>
          </p:cNvSpPr>
          <p:nvPr>
            <p:ph type="body" sz="quarter" idx="19" hasCustomPrompt="1"/>
          </p:nvPr>
        </p:nvSpPr>
        <p:spPr>
          <a:xfrm>
            <a:off x="9291124" y="4373595"/>
            <a:ext cx="2286000" cy="274320"/>
          </a:xfrm>
          <a:noFill/>
          <a:ln>
            <a:noFill/>
          </a:ln>
        </p:spPr>
        <p:txBody>
          <a:bodyPr spcFirstLastPara="1" wrap="square" lIns="0" tIns="0" rIns="0" bIns="0" anchor="ctr" anchorCtr="1">
            <a:noAutofit/>
          </a:bodyPr>
          <a:lstStyle>
            <a:lvl1pPr marL="0" indent="0">
              <a:spcBef>
                <a:spcPts val="0"/>
              </a:spcBef>
              <a:buNone/>
              <a:defRPr lang="en-US" sz="2000" b="1" dirty="0">
                <a:latin typeface="Arial" panose="020B0604020202020204" pitchFamily="34" charset="0"/>
                <a:ea typeface="Poppins"/>
                <a:cs typeface="Arial" panose="020B0604020202020204" pitchFamily="34" charset="0"/>
              </a:defRPr>
            </a:lvl1pPr>
          </a:lstStyle>
          <a:p>
            <a:pPr marL="0" lvl="0" algn="ctr"/>
            <a:r>
              <a:rPr lang="en-US" dirty="0"/>
              <a:t>Full Name</a:t>
            </a:r>
          </a:p>
        </p:txBody>
      </p:sp>
      <p:sp>
        <p:nvSpPr>
          <p:cNvPr id="61" name="Speaker Title - 4">
            <a:extLst>
              <a:ext uri="{FF2B5EF4-FFF2-40B4-BE49-F238E27FC236}">
                <a16:creationId xmlns:a16="http://schemas.microsoft.com/office/drawing/2014/main" id="{AF0DF0C9-16E4-418E-8F7A-BC004112CBD8}"/>
              </a:ext>
            </a:extLst>
          </p:cNvPr>
          <p:cNvSpPr>
            <a:spLocks noGrp="1"/>
          </p:cNvSpPr>
          <p:nvPr>
            <p:ph type="body" sz="quarter" idx="20" hasCustomPrompt="1"/>
          </p:nvPr>
        </p:nvSpPr>
        <p:spPr>
          <a:xfrm>
            <a:off x="9291124" y="4654295"/>
            <a:ext cx="2286000" cy="1479803"/>
          </a:xfrm>
          <a:noFill/>
          <a:ln>
            <a:noFill/>
          </a:ln>
        </p:spPr>
        <p:txBody>
          <a:bodyPr spcFirstLastPara="1" wrap="square" lIns="0" tIns="0" rIns="0" bIns="0" anchor="t" anchorCtr="1">
            <a:normAutofit/>
          </a:bodyPr>
          <a:lstStyle>
            <a:lvl1pPr marL="0" indent="0">
              <a:spcBef>
                <a:spcPts val="0"/>
              </a:spcBef>
              <a:buNone/>
              <a:defRPr lang="en-US" sz="2000" b="0" dirty="0">
                <a:latin typeface="Arial" panose="020B0604020202020204" pitchFamily="34" charset="0"/>
                <a:ea typeface="Poppins"/>
                <a:cs typeface="Arial" panose="020B0604020202020204" pitchFamily="34" charset="0"/>
              </a:defRPr>
            </a:lvl1pPr>
          </a:lstStyle>
          <a:p>
            <a:pPr marL="0" lvl="0" algn="ctr"/>
            <a:r>
              <a:rPr lang="en-US" dirty="0"/>
              <a:t>TITLE and Company</a:t>
            </a:r>
          </a:p>
        </p:txBody>
      </p:sp>
      <p:sp>
        <p:nvSpPr>
          <p:cNvPr id="62" name="Speaker 4 pic">
            <a:extLst>
              <a:ext uri="{FF2B5EF4-FFF2-40B4-BE49-F238E27FC236}">
                <a16:creationId xmlns:a16="http://schemas.microsoft.com/office/drawing/2014/main" id="{E235C6E3-0FD9-47A0-B1EB-890D1346B446}"/>
              </a:ext>
            </a:extLst>
          </p:cNvPr>
          <p:cNvSpPr>
            <a:spLocks noGrp="1" noChangeAspect="1"/>
          </p:cNvSpPr>
          <p:nvPr>
            <p:ph type="pic" sz="quarter" idx="21" hasCustomPrompt="1"/>
          </p:nvPr>
        </p:nvSpPr>
        <p:spPr>
          <a:xfrm>
            <a:off x="9291124" y="1888846"/>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pattFill prst="pct50">
            <a:fgClr>
              <a:schemeClr val="accent1"/>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28600" rIns="182880" rtlCol="0" anchor="ctr">
            <a:normAutofit/>
          </a:bodyPr>
          <a:lstStyle>
            <a:lvl1pPr marL="0" indent="0" algn="ctr">
              <a:buNone/>
              <a:defRPr lang="en-US" sz="1400">
                <a:solidFill>
                  <a:schemeClr val="tx1"/>
                </a:solidFill>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dirty="0"/>
              <a:t>Click the icon to insert, or drag &amp; drop your pic.</a:t>
            </a:r>
          </a:p>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br>
              <a:rPr lang="en-US" dirty="0"/>
            </a:br>
            <a:r>
              <a:rPr lang="en-US" dirty="0"/>
              <a:t>Right-click → </a:t>
            </a:r>
            <a:r>
              <a:rPr lang="en-US" b="1" dirty="0"/>
              <a:t>Crop</a:t>
            </a:r>
            <a:r>
              <a:rPr lang="en-US" dirty="0"/>
              <a:t> &amp; drag to reposition.</a:t>
            </a:r>
          </a:p>
        </p:txBody>
      </p:sp>
      <p:sp>
        <p:nvSpPr>
          <p:cNvPr id="58" name="Speaker Title - 3">
            <a:extLst>
              <a:ext uri="{FF2B5EF4-FFF2-40B4-BE49-F238E27FC236}">
                <a16:creationId xmlns:a16="http://schemas.microsoft.com/office/drawing/2014/main" id="{DC02769F-B0C2-4661-A065-FD4A32728C68}"/>
              </a:ext>
            </a:extLst>
          </p:cNvPr>
          <p:cNvSpPr>
            <a:spLocks noGrp="1"/>
          </p:cNvSpPr>
          <p:nvPr>
            <p:ph type="body" sz="quarter" idx="18" hasCustomPrompt="1"/>
          </p:nvPr>
        </p:nvSpPr>
        <p:spPr>
          <a:xfrm>
            <a:off x="6399042" y="4654295"/>
            <a:ext cx="2286000" cy="1479803"/>
          </a:xfrm>
          <a:noFill/>
          <a:ln>
            <a:noFill/>
          </a:ln>
        </p:spPr>
        <p:txBody>
          <a:bodyPr spcFirstLastPara="1" wrap="square" lIns="0" tIns="0" rIns="0" bIns="0" anchor="t" anchorCtr="1">
            <a:noAutofit/>
          </a:bodyPr>
          <a:lstStyle>
            <a:lvl1pPr marL="0" indent="0">
              <a:spcBef>
                <a:spcPts val="0"/>
              </a:spcBef>
              <a:buNone/>
              <a:defRPr lang="en-US" sz="2000" b="0" dirty="0">
                <a:latin typeface="Arial" panose="020B0604020202020204" pitchFamily="34" charset="0"/>
                <a:ea typeface="Poppins"/>
                <a:cs typeface="Arial" panose="020B0604020202020204" pitchFamily="34" charset="0"/>
              </a:defRPr>
            </a:lvl1pPr>
          </a:lstStyle>
          <a:p>
            <a:pPr marL="0" lvl="0" algn="ctr"/>
            <a:r>
              <a:rPr lang="en-US" dirty="0"/>
              <a:t>TITLE and Company</a:t>
            </a:r>
          </a:p>
        </p:txBody>
      </p:sp>
      <p:sp>
        <p:nvSpPr>
          <p:cNvPr id="57" name="Speaker Name - 3">
            <a:extLst>
              <a:ext uri="{FF2B5EF4-FFF2-40B4-BE49-F238E27FC236}">
                <a16:creationId xmlns:a16="http://schemas.microsoft.com/office/drawing/2014/main" id="{426EE3D7-1735-42D0-A6CA-EECE32EB5DDB}"/>
              </a:ext>
            </a:extLst>
          </p:cNvPr>
          <p:cNvSpPr>
            <a:spLocks noGrp="1"/>
          </p:cNvSpPr>
          <p:nvPr>
            <p:ph type="body" sz="quarter" idx="17" hasCustomPrompt="1"/>
          </p:nvPr>
        </p:nvSpPr>
        <p:spPr>
          <a:xfrm>
            <a:off x="6399042" y="4373595"/>
            <a:ext cx="2286000" cy="274320"/>
          </a:xfrm>
          <a:noFill/>
          <a:ln>
            <a:noFill/>
          </a:ln>
        </p:spPr>
        <p:txBody>
          <a:bodyPr spcFirstLastPara="1" wrap="square" lIns="0" tIns="0" rIns="0" bIns="0" anchor="ctr" anchorCtr="1">
            <a:normAutofit/>
          </a:bodyPr>
          <a:lstStyle>
            <a:lvl1pPr marL="0" indent="0">
              <a:spcBef>
                <a:spcPts val="0"/>
              </a:spcBef>
              <a:buNone/>
              <a:defRPr lang="en-US" sz="2000" b="1" dirty="0">
                <a:latin typeface="Arial" panose="020B0604020202020204" pitchFamily="34" charset="0"/>
                <a:ea typeface="Poppins"/>
                <a:cs typeface="Arial" panose="020B0604020202020204" pitchFamily="34" charset="0"/>
              </a:defRPr>
            </a:lvl1pPr>
          </a:lstStyle>
          <a:p>
            <a:pPr marL="0" lvl="0" algn="ctr"/>
            <a:r>
              <a:rPr lang="en-US" dirty="0"/>
              <a:t>Full Name</a:t>
            </a:r>
          </a:p>
        </p:txBody>
      </p:sp>
      <p:sp>
        <p:nvSpPr>
          <p:cNvPr id="37" name="Speaker 3 pic">
            <a:extLst>
              <a:ext uri="{FF2B5EF4-FFF2-40B4-BE49-F238E27FC236}">
                <a16:creationId xmlns:a16="http://schemas.microsoft.com/office/drawing/2014/main" id="{323F90C3-B207-47A8-AA74-6449F54D207B}"/>
              </a:ext>
            </a:extLst>
          </p:cNvPr>
          <p:cNvSpPr>
            <a:spLocks noGrp="1" noChangeAspect="1"/>
          </p:cNvSpPr>
          <p:nvPr>
            <p:ph type="pic" sz="quarter" idx="12" hasCustomPrompt="1"/>
          </p:nvPr>
        </p:nvSpPr>
        <p:spPr>
          <a:xfrm>
            <a:off x="6399042" y="1888846"/>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pattFill prst="pct50">
            <a:fgClr>
              <a:schemeClr val="accent1"/>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28600" rIns="182880" rtlCol="0" anchor="ctr">
            <a:normAutofit/>
          </a:bodyPr>
          <a:lstStyle>
            <a:lvl1pPr marL="0" indent="0" algn="ctr">
              <a:buNone/>
              <a:defRPr lang="en-US" sz="1400">
                <a:solidFill>
                  <a:schemeClr val="tx1"/>
                </a:solidFill>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dirty="0"/>
              <a:t>Click the icon to insert, or drag &amp; drop your pic.</a:t>
            </a:r>
          </a:p>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br>
              <a:rPr lang="en-US" dirty="0"/>
            </a:br>
            <a:r>
              <a:rPr lang="en-US" dirty="0"/>
              <a:t>Right-click → </a:t>
            </a:r>
            <a:r>
              <a:rPr lang="en-US" b="1" dirty="0"/>
              <a:t>Crop</a:t>
            </a:r>
            <a:r>
              <a:rPr lang="en-US" dirty="0"/>
              <a:t> &amp; drag to reposition.</a:t>
            </a:r>
          </a:p>
        </p:txBody>
      </p:sp>
      <p:sp>
        <p:nvSpPr>
          <p:cNvPr id="48" name="Speaker Title - 2">
            <a:extLst>
              <a:ext uri="{FF2B5EF4-FFF2-40B4-BE49-F238E27FC236}">
                <a16:creationId xmlns:a16="http://schemas.microsoft.com/office/drawing/2014/main" id="{4FCCE93D-0EF8-43F8-BD62-20CC19CCD9C9}"/>
              </a:ext>
            </a:extLst>
          </p:cNvPr>
          <p:cNvSpPr>
            <a:spLocks noGrp="1"/>
          </p:cNvSpPr>
          <p:nvPr>
            <p:ph type="body" sz="quarter" idx="16" hasCustomPrompt="1"/>
          </p:nvPr>
        </p:nvSpPr>
        <p:spPr>
          <a:xfrm>
            <a:off x="3506959" y="4654295"/>
            <a:ext cx="2286000" cy="1479803"/>
          </a:xfrm>
          <a:noFill/>
          <a:ln>
            <a:noFill/>
          </a:ln>
        </p:spPr>
        <p:txBody>
          <a:bodyPr spcFirstLastPara="1" wrap="square" lIns="0" tIns="0" rIns="0" bIns="0" anchor="t" anchorCtr="1">
            <a:noAutofit/>
          </a:bodyPr>
          <a:lstStyle>
            <a:lvl1pPr marL="0" indent="0">
              <a:spcBef>
                <a:spcPts val="0"/>
              </a:spcBef>
              <a:buNone/>
              <a:defRPr lang="en-US" sz="2000" b="0" dirty="0">
                <a:latin typeface="Arial" panose="020B0604020202020204" pitchFamily="34" charset="0"/>
                <a:ea typeface="Poppins"/>
                <a:cs typeface="Arial" panose="020B0604020202020204" pitchFamily="34" charset="0"/>
              </a:defRPr>
            </a:lvl1pPr>
          </a:lstStyle>
          <a:p>
            <a:pPr marL="0" lvl="0" algn="ctr"/>
            <a:r>
              <a:rPr lang="en-US" dirty="0"/>
              <a:t>TITLE and Company</a:t>
            </a:r>
          </a:p>
        </p:txBody>
      </p:sp>
      <p:sp>
        <p:nvSpPr>
          <p:cNvPr id="47" name="Speaker Name - 2">
            <a:extLst>
              <a:ext uri="{FF2B5EF4-FFF2-40B4-BE49-F238E27FC236}">
                <a16:creationId xmlns:a16="http://schemas.microsoft.com/office/drawing/2014/main" id="{33D4AB41-92FF-483A-A3AC-0CCC5F5F0FF1}"/>
              </a:ext>
            </a:extLst>
          </p:cNvPr>
          <p:cNvSpPr>
            <a:spLocks noGrp="1"/>
          </p:cNvSpPr>
          <p:nvPr>
            <p:ph type="body" sz="quarter" idx="15" hasCustomPrompt="1"/>
          </p:nvPr>
        </p:nvSpPr>
        <p:spPr>
          <a:xfrm>
            <a:off x="3506959" y="4373595"/>
            <a:ext cx="2286000" cy="274320"/>
          </a:xfrm>
          <a:noFill/>
          <a:ln>
            <a:noFill/>
          </a:ln>
        </p:spPr>
        <p:txBody>
          <a:bodyPr spcFirstLastPara="1" wrap="square" lIns="0" tIns="0" rIns="0" bIns="0" anchor="ctr" anchorCtr="1">
            <a:normAutofit/>
          </a:bodyPr>
          <a:lstStyle>
            <a:lvl1pPr marL="0" indent="0">
              <a:spcBef>
                <a:spcPts val="0"/>
              </a:spcBef>
              <a:buNone/>
              <a:defRPr lang="en-US" sz="2000" b="1" dirty="0">
                <a:latin typeface="Arial" panose="020B0604020202020204" pitchFamily="34" charset="0"/>
                <a:ea typeface="Poppins"/>
                <a:cs typeface="Arial" panose="020B0604020202020204" pitchFamily="34" charset="0"/>
              </a:defRPr>
            </a:lvl1pPr>
          </a:lstStyle>
          <a:p>
            <a:pPr marL="0" lvl="0" algn="ctr"/>
            <a:r>
              <a:rPr lang="en-US" dirty="0"/>
              <a:t>Full Name</a:t>
            </a:r>
          </a:p>
        </p:txBody>
      </p:sp>
      <p:sp>
        <p:nvSpPr>
          <p:cNvPr id="32" name="Speaker 2 pic">
            <a:extLst>
              <a:ext uri="{FF2B5EF4-FFF2-40B4-BE49-F238E27FC236}">
                <a16:creationId xmlns:a16="http://schemas.microsoft.com/office/drawing/2014/main" id="{65E6A195-3FFB-4AD0-A3B0-602CB7C83BD0}"/>
              </a:ext>
            </a:extLst>
          </p:cNvPr>
          <p:cNvSpPr>
            <a:spLocks noGrp="1" noChangeAspect="1"/>
          </p:cNvSpPr>
          <p:nvPr>
            <p:ph type="pic" sz="quarter" idx="10" hasCustomPrompt="1"/>
          </p:nvPr>
        </p:nvSpPr>
        <p:spPr>
          <a:xfrm>
            <a:off x="3506959" y="1888846"/>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pattFill prst="pct50">
            <a:fgClr>
              <a:schemeClr val="accent1"/>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28600" rIns="182880" rtlCol="0" anchor="ctr">
            <a:normAutofit/>
          </a:bodyPr>
          <a:lstStyle>
            <a:lvl1pPr marL="0" indent="0" algn="ctr">
              <a:buNone/>
              <a:defRPr lang="en-US" sz="1400">
                <a:solidFill>
                  <a:schemeClr val="tx1"/>
                </a:solidFill>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dirty="0"/>
              <a:t>Click the icon to insert, or drag &amp; drop your pic.</a:t>
            </a:r>
          </a:p>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br>
              <a:rPr lang="en-US" dirty="0"/>
            </a:br>
            <a:r>
              <a:rPr lang="en-US" dirty="0"/>
              <a:t>Right-click → </a:t>
            </a:r>
            <a:r>
              <a:rPr lang="en-US" b="1" dirty="0"/>
              <a:t>Crop</a:t>
            </a:r>
            <a:r>
              <a:rPr lang="en-US" dirty="0"/>
              <a:t> &amp; drag to reposition.</a:t>
            </a:r>
          </a:p>
        </p:txBody>
      </p:sp>
      <p:sp>
        <p:nvSpPr>
          <p:cNvPr id="40" name="Speaker Title - 1">
            <a:extLst>
              <a:ext uri="{FF2B5EF4-FFF2-40B4-BE49-F238E27FC236}">
                <a16:creationId xmlns:a16="http://schemas.microsoft.com/office/drawing/2014/main" id="{CBC8DF86-1401-4F17-9155-42E0898BB011}"/>
              </a:ext>
            </a:extLst>
          </p:cNvPr>
          <p:cNvSpPr>
            <a:spLocks noGrp="1"/>
          </p:cNvSpPr>
          <p:nvPr>
            <p:ph type="body" sz="quarter" idx="14" hasCustomPrompt="1"/>
          </p:nvPr>
        </p:nvSpPr>
        <p:spPr>
          <a:xfrm>
            <a:off x="614876" y="4654295"/>
            <a:ext cx="2286000" cy="1479803"/>
          </a:xfrm>
          <a:noFill/>
          <a:ln>
            <a:noFill/>
          </a:ln>
        </p:spPr>
        <p:txBody>
          <a:bodyPr spcFirstLastPara="1" wrap="square" lIns="0" tIns="0" rIns="0" bIns="0" anchor="t" anchorCtr="1">
            <a:noAutofit/>
          </a:bodyPr>
          <a:lstStyle>
            <a:lvl1pPr marL="0" indent="0">
              <a:spcBef>
                <a:spcPts val="0"/>
              </a:spcBef>
              <a:buNone/>
              <a:defRPr lang="en-US" sz="2000" b="0" dirty="0">
                <a:latin typeface="Arial" panose="020B0604020202020204" pitchFamily="34" charset="0"/>
                <a:ea typeface="Poppins"/>
                <a:cs typeface="Arial" panose="020B0604020202020204" pitchFamily="34" charset="0"/>
              </a:defRPr>
            </a:lvl1pPr>
          </a:lstStyle>
          <a:p>
            <a:pPr marL="0" lvl="0" algn="ctr"/>
            <a:r>
              <a:rPr lang="en-US" dirty="0"/>
              <a:t>TITLE and Company</a:t>
            </a:r>
          </a:p>
        </p:txBody>
      </p:sp>
      <p:sp>
        <p:nvSpPr>
          <p:cNvPr id="16" name="Speaker Name - 1">
            <a:extLst>
              <a:ext uri="{FF2B5EF4-FFF2-40B4-BE49-F238E27FC236}">
                <a16:creationId xmlns:a16="http://schemas.microsoft.com/office/drawing/2014/main" id="{9927C1B7-53D0-46CC-8670-624E48E0C00B}"/>
              </a:ext>
            </a:extLst>
          </p:cNvPr>
          <p:cNvSpPr>
            <a:spLocks noGrp="1"/>
          </p:cNvSpPr>
          <p:nvPr>
            <p:ph type="body" sz="quarter" idx="13" hasCustomPrompt="1"/>
          </p:nvPr>
        </p:nvSpPr>
        <p:spPr>
          <a:xfrm>
            <a:off x="614876" y="4373595"/>
            <a:ext cx="2286000" cy="274320"/>
          </a:xfrm>
          <a:noFill/>
          <a:ln>
            <a:noFill/>
          </a:ln>
        </p:spPr>
        <p:txBody>
          <a:bodyPr spcFirstLastPara="1" wrap="square" lIns="0" tIns="0" rIns="0" bIns="0" anchor="ctr" anchorCtr="1">
            <a:normAutofit/>
          </a:bodyPr>
          <a:lstStyle>
            <a:lvl1pPr marL="0" indent="0">
              <a:spcBef>
                <a:spcPts val="0"/>
              </a:spcBef>
              <a:buNone/>
              <a:defRPr lang="en-US" sz="2000" b="1" dirty="0">
                <a:latin typeface="Arial" panose="020B0604020202020204" pitchFamily="34" charset="0"/>
                <a:ea typeface="Poppins"/>
                <a:cs typeface="Arial" panose="020B0604020202020204" pitchFamily="34" charset="0"/>
              </a:defRPr>
            </a:lvl1pPr>
          </a:lstStyle>
          <a:p>
            <a:pPr marL="0" lvl="0" algn="ctr"/>
            <a:r>
              <a:rPr lang="en-US" dirty="0"/>
              <a:t>Full Name</a:t>
            </a:r>
          </a:p>
        </p:txBody>
      </p:sp>
      <p:sp>
        <p:nvSpPr>
          <p:cNvPr id="36" name="Speaker 1 pic">
            <a:extLst>
              <a:ext uri="{FF2B5EF4-FFF2-40B4-BE49-F238E27FC236}">
                <a16:creationId xmlns:a16="http://schemas.microsoft.com/office/drawing/2014/main" id="{8FC7CF9E-A302-4AFD-890F-D5B20FE97170}"/>
              </a:ext>
            </a:extLst>
          </p:cNvPr>
          <p:cNvSpPr>
            <a:spLocks noGrp="1" noChangeAspect="1"/>
          </p:cNvSpPr>
          <p:nvPr>
            <p:ph type="pic" sz="quarter" idx="11" hasCustomPrompt="1"/>
          </p:nvPr>
        </p:nvSpPr>
        <p:spPr>
          <a:xfrm>
            <a:off x="614876" y="1896534"/>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pattFill prst="pct50">
            <a:fgClr>
              <a:schemeClr val="accent1"/>
            </a:fgClr>
            <a:bgClr>
              <a:schemeClr val="bg1"/>
            </a:bgClr>
          </a:patt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28600" rIns="182880" rtlCol="0" anchor="ctr">
            <a:normAutofit/>
          </a:bodyPr>
          <a:lstStyle>
            <a:lvl1pPr marL="0" indent="0" algn="ctr">
              <a:buNone/>
              <a:defRPr lang="en-US" sz="1400">
                <a:solidFill>
                  <a:schemeClr val="tx1"/>
                </a:solidFill>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dirty="0"/>
              <a:t>Click the icon to insert, or drag &amp; drop your pic.</a:t>
            </a:r>
          </a:p>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br>
              <a:rPr lang="en-US" dirty="0"/>
            </a:br>
            <a:r>
              <a:rPr lang="en-US" dirty="0"/>
              <a:t>Right-click → </a:t>
            </a:r>
            <a:r>
              <a:rPr lang="en-US" b="1" dirty="0"/>
              <a:t>Crop</a:t>
            </a:r>
            <a:r>
              <a:rPr lang="en-US" dirty="0"/>
              <a:t> &amp; drag to reposition.</a:t>
            </a:r>
          </a:p>
        </p:txBody>
      </p:sp>
      <p:sp>
        <p:nvSpPr>
          <p:cNvPr id="2" name="Title 1">
            <a:extLst>
              <a:ext uri="{FF2B5EF4-FFF2-40B4-BE49-F238E27FC236}">
                <a16:creationId xmlns:a16="http://schemas.microsoft.com/office/drawing/2014/main" id="{FC5B4CCA-CCF2-D5AA-18EA-E7B99266FBA7}"/>
              </a:ext>
            </a:extLst>
          </p:cNvPr>
          <p:cNvSpPr>
            <a:spLocks noGrp="1"/>
          </p:cNvSpPr>
          <p:nvPr>
            <p:ph type="title" hasCustomPrompt="1"/>
          </p:nvPr>
        </p:nvSpPr>
        <p:spPr>
          <a:xfrm>
            <a:off x="548640" y="365125"/>
            <a:ext cx="11091672" cy="1052513"/>
          </a:xfrm>
        </p:spPr>
        <p:txBody>
          <a:bodyPr vert="horz" lIns="91440" tIns="45720" rIns="91440" bIns="45720" rtlCol="0" anchor="b">
            <a:noAutofit/>
          </a:bodyPr>
          <a:lstStyle>
            <a:lvl1pPr>
              <a:defRPr lang="en-US" dirty="0"/>
            </a:lvl1pPr>
          </a:lstStyle>
          <a:p>
            <a:pPr lvl="0"/>
            <a:r>
              <a:rPr kumimoji="0" lang="en-US" sz="5400" b="1" i="0" u="none" strike="noStrike" kern="1200" cap="none" spc="0" normalizeH="0" baseline="0" noProof="0" dirty="0">
                <a:ln>
                  <a:noFill/>
                </a:ln>
                <a:solidFill>
                  <a:srgbClr val="1A4C46"/>
                </a:solidFill>
                <a:effectLst/>
                <a:uLnTx/>
                <a:uFillTx/>
                <a:latin typeface="Arial Black"/>
                <a:ea typeface="+mj-ea"/>
                <a:cs typeface="+mj-cs"/>
              </a:rPr>
              <a:t>Expert Panel </a:t>
            </a:r>
            <a:r>
              <a:rPr kumimoji="0" lang="en-US" sz="3600" b="1" i="0" u="none" strike="noStrike" kern="1200" cap="none" spc="0" normalizeH="0" baseline="0" noProof="0" dirty="0">
                <a:ln>
                  <a:noFill/>
                </a:ln>
                <a:solidFill>
                  <a:srgbClr val="1A4C46"/>
                </a:solidFill>
                <a:effectLst/>
                <a:uLnTx/>
                <a:uFillTx/>
                <a:latin typeface="Arial Black"/>
                <a:ea typeface="+mj-ea"/>
                <a:cs typeface="+mj-cs"/>
              </a:rPr>
              <a:t> (</a:t>
            </a:r>
            <a:r>
              <a:rPr kumimoji="0" lang="en-US" sz="3600" b="1" i="0" u="none" strike="noStrike" kern="1200" cap="none" spc="0" normalizeH="0" baseline="0" noProof="0" dirty="0">
                <a:ln>
                  <a:noFill/>
                </a:ln>
                <a:solidFill>
                  <a:srgbClr val="000000">
                    <a:lumMod val="75000"/>
                    <a:lumOff val="25000"/>
                  </a:srgbClr>
                </a:solidFill>
                <a:effectLst/>
                <a:uLnTx/>
                <a:uFillTx/>
                <a:latin typeface="Arial"/>
                <a:ea typeface="+mj-ea"/>
                <a:cs typeface="+mj-cs"/>
              </a:rPr>
              <a:t>See Slide Layouts for larger/ smaller panel combinations)</a:t>
            </a:r>
            <a:endParaRPr lang="en-US" dirty="0"/>
          </a:p>
        </p:txBody>
      </p:sp>
      <p:grpSp>
        <p:nvGrpSpPr>
          <p:cNvPr id="24" name="Wind Footer">
            <a:extLst>
              <a:ext uri="{FF2B5EF4-FFF2-40B4-BE49-F238E27FC236}">
                <a16:creationId xmlns:a16="http://schemas.microsoft.com/office/drawing/2014/main" id="{F46A2BC8-3963-4145-B673-D9AEEC088640}"/>
              </a:ext>
            </a:extLst>
          </p:cNvPr>
          <p:cNvGrpSpPr/>
          <p:nvPr userDrawn="1"/>
        </p:nvGrpSpPr>
        <p:grpSpPr>
          <a:xfrm>
            <a:off x="0" y="6400800"/>
            <a:ext cx="12198096" cy="457200"/>
            <a:chOff x="0" y="6400800"/>
            <a:chExt cx="12198096" cy="457200"/>
          </a:xfrm>
        </p:grpSpPr>
        <p:sp>
          <p:nvSpPr>
            <p:cNvPr id="25" name="Rectangle 24">
              <a:extLst>
                <a:ext uri="{FF2B5EF4-FFF2-40B4-BE49-F238E27FC236}">
                  <a16:creationId xmlns:a16="http://schemas.microsoft.com/office/drawing/2014/main" id="{DB73D6FF-16C6-4C0C-8F27-7A3B43C3F8E9}"/>
                </a:ext>
              </a:extLst>
            </p:cNvPr>
            <p:cNvSpPr/>
            <p:nvPr/>
          </p:nvSpPr>
          <p:spPr>
            <a:xfrm>
              <a:off x="0" y="6400800"/>
              <a:ext cx="12198096" cy="457200"/>
            </a:xfrm>
            <a:prstGeom prst="rect">
              <a:avLst/>
            </a:prstGeom>
            <a:gradFill flip="none" rotWithShape="1">
              <a:gsLst>
                <a:gs pos="0">
                  <a:srgbClr val="44958A"/>
                </a:gs>
                <a:gs pos="100000">
                  <a:srgbClr val="3A7F7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70998BE8-4B38-4DFE-8CA0-F3B0B322F348}"/>
                </a:ext>
              </a:extLst>
            </p:cNvPr>
            <p:cNvSpPr txBox="1"/>
            <p:nvPr/>
          </p:nvSpPr>
          <p:spPr>
            <a:xfrm>
              <a:off x="10818876" y="6490901"/>
              <a:ext cx="1371600" cy="276999"/>
            </a:xfrm>
            <a:prstGeom prst="rect">
              <a:avLst/>
            </a:prstGeom>
            <a:noFill/>
          </p:spPr>
          <p:txBody>
            <a:bodyPr wrap="square" rtlCol="0">
              <a:spAutoFit/>
            </a:bodyPr>
            <a:lstStyle/>
            <a:p>
              <a:r>
                <a:rPr lang="en-US" sz="1200" spc="300" dirty="0">
                  <a:solidFill>
                    <a:schemeClr val="bg1"/>
                  </a:solidFill>
                </a:rPr>
                <a:t>WIND 2026</a:t>
              </a:r>
            </a:p>
          </p:txBody>
        </p:sp>
        <p:cxnSp>
          <p:nvCxnSpPr>
            <p:cNvPr id="27" name="footer separator">
              <a:extLst>
                <a:ext uri="{FF2B5EF4-FFF2-40B4-BE49-F238E27FC236}">
                  <a16:creationId xmlns:a16="http://schemas.microsoft.com/office/drawing/2014/main" id="{C02F1736-BF11-4E9E-8933-900CF64D96EB}"/>
                </a:ext>
              </a:extLst>
            </p:cNvPr>
            <p:cNvCxnSpPr>
              <a:cxnSpLocks/>
            </p:cNvCxnSpPr>
            <p:nvPr/>
          </p:nvCxnSpPr>
          <p:spPr>
            <a:xfrm>
              <a:off x="10680936" y="6463393"/>
              <a:ext cx="0" cy="332014"/>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28" name="Wind presentation lockup">
              <a:extLst>
                <a:ext uri="{FF2B5EF4-FFF2-40B4-BE49-F238E27FC236}">
                  <a16:creationId xmlns:a16="http://schemas.microsoft.com/office/drawing/2014/main" id="{95C1B7B5-0ADD-454F-856E-AFCCDB94D184}"/>
                </a:ext>
              </a:extLst>
            </p:cNvPr>
            <p:cNvPicPr>
              <a:picLocks noChangeAspect="1"/>
            </p:cNvPicPr>
            <p:nvPr/>
          </p:nvPicPr>
          <p:blipFill>
            <a:blip r:embed="rId2"/>
            <a:stretch>
              <a:fillRect/>
            </a:stretch>
          </p:blipFill>
          <p:spPr>
            <a:xfrm>
              <a:off x="8911737" y="6425184"/>
              <a:ext cx="1597155" cy="408433"/>
            </a:xfrm>
            <a:prstGeom prst="rect">
              <a:avLst/>
            </a:prstGeom>
          </p:spPr>
        </p:pic>
      </p:grpSp>
      <p:grpSp>
        <p:nvGrpSpPr>
          <p:cNvPr id="30" name="Group 29">
            <a:extLst>
              <a:ext uri="{FF2B5EF4-FFF2-40B4-BE49-F238E27FC236}">
                <a16:creationId xmlns:a16="http://schemas.microsoft.com/office/drawing/2014/main" id="{F9D05BFA-47E7-4666-B7AE-2C5AAF7B49A2}"/>
              </a:ext>
            </a:extLst>
          </p:cNvPr>
          <p:cNvGrpSpPr/>
          <p:nvPr userDrawn="1"/>
        </p:nvGrpSpPr>
        <p:grpSpPr>
          <a:xfrm>
            <a:off x="-2994262" y="743810"/>
            <a:ext cx="2458940" cy="5408236"/>
            <a:chOff x="-2994262" y="743810"/>
            <a:chExt cx="2458940" cy="5408236"/>
          </a:xfrm>
        </p:grpSpPr>
        <p:grpSp>
          <p:nvGrpSpPr>
            <p:cNvPr id="31" name="Reference">
              <a:extLst>
                <a:ext uri="{FF2B5EF4-FFF2-40B4-BE49-F238E27FC236}">
                  <a16:creationId xmlns:a16="http://schemas.microsoft.com/office/drawing/2014/main" id="{F6FC5277-BB10-4491-B6C3-647A35FCB88A}"/>
                </a:ext>
              </a:extLst>
            </p:cNvPr>
            <p:cNvGrpSpPr/>
            <p:nvPr userDrawn="1"/>
          </p:nvGrpSpPr>
          <p:grpSpPr>
            <a:xfrm>
              <a:off x="-2907792" y="1896535"/>
              <a:ext cx="2286000" cy="4255511"/>
              <a:chOff x="-2907792" y="1896535"/>
              <a:chExt cx="2286000" cy="4255511"/>
            </a:xfrm>
          </p:grpSpPr>
          <p:sp>
            <p:nvSpPr>
              <p:cNvPr id="35" name="Speaker info">
                <a:extLst>
                  <a:ext uri="{FF2B5EF4-FFF2-40B4-BE49-F238E27FC236}">
                    <a16:creationId xmlns:a16="http://schemas.microsoft.com/office/drawing/2014/main" id="{91795FA1-C41B-46B1-B38B-8D5CC1894E8F}"/>
                  </a:ext>
                </a:extLst>
              </p:cNvPr>
              <p:cNvSpPr txBox="1">
                <a:spLocks noChangeAspect="1"/>
              </p:cNvSpPr>
              <p:nvPr userDrawn="1"/>
            </p:nvSpPr>
            <p:spPr>
              <a:xfrm>
                <a:off x="-2907792" y="4373465"/>
                <a:ext cx="2286000" cy="1778581"/>
              </a:xfrm>
              <a:prstGeom prst="rect">
                <a:avLst/>
              </a:prstGeom>
              <a:solidFill>
                <a:schemeClr val="bg1">
                  <a:lumMod val="85000"/>
                </a:schemeClr>
              </a:solidFill>
              <a:ln>
                <a:noFill/>
              </a:ln>
            </p:spPr>
            <p:txBody>
              <a:bodyPr spcFirstLastPara="1" wrap="square" lIns="0" tIns="0" rIns="0" bIns="0" anchor="t" anchorCtr="0">
                <a:noAutofit/>
              </a:bodyPr>
              <a:lstStyle/>
              <a:p>
                <a:pPr algn="ctr"/>
                <a:r>
                  <a:rPr lang="en" sz="2000" b="1" dirty="0">
                    <a:solidFill>
                      <a:schemeClr val="tx1">
                        <a:lumMod val="75000"/>
                        <a:lumOff val="25000"/>
                      </a:schemeClr>
                    </a:solidFill>
                    <a:latin typeface="Arial" panose="020B0604020202020204" pitchFamily="34" charset="0"/>
                    <a:ea typeface="Poppins"/>
                    <a:cs typeface="Arial" panose="020B0604020202020204" pitchFamily="34" charset="0"/>
                    <a:sym typeface="Poppins"/>
                  </a:rPr>
                  <a:t>Name: Arial Bold</a:t>
                </a:r>
                <a:br>
                  <a:rPr lang="en" sz="2800" dirty="0">
                    <a:solidFill>
                      <a:schemeClr val="tx1">
                        <a:lumMod val="75000"/>
                        <a:lumOff val="25000"/>
                      </a:schemeClr>
                    </a:solidFill>
                    <a:latin typeface="Arial" panose="020B0604020202020204" pitchFamily="34" charset="0"/>
                    <a:ea typeface="Poppins"/>
                    <a:cs typeface="Arial" panose="020B0604020202020204" pitchFamily="34" charset="0"/>
                    <a:sym typeface="Poppins"/>
                  </a:rPr>
                </a:br>
                <a:r>
                  <a:rPr lang="en" sz="1100" dirty="0">
                    <a:solidFill>
                      <a:schemeClr val="tx1">
                        <a:lumMod val="75000"/>
                        <a:lumOff val="25000"/>
                      </a:schemeClr>
                    </a:solidFill>
                    <a:latin typeface="Arial" panose="020B0604020202020204" pitchFamily="34" charset="0"/>
                    <a:ea typeface="Poppins"/>
                    <a:cs typeface="Arial" panose="020B0604020202020204" pitchFamily="34" charset="0"/>
                    <a:sym typeface="Poppins"/>
                  </a:rPr>
                  <a:t> </a:t>
                </a:r>
                <a:r>
                  <a:rPr lang="en" sz="2000" dirty="0">
                    <a:solidFill>
                      <a:schemeClr val="tx1">
                        <a:lumMod val="75000"/>
                        <a:lumOff val="25000"/>
                      </a:schemeClr>
                    </a:solidFill>
                    <a:latin typeface="Arial" panose="020B0604020202020204" pitchFamily="34" charset="0"/>
                    <a:ea typeface="Poppins"/>
                    <a:cs typeface="Arial" panose="020B0604020202020204" pitchFamily="34" charset="0"/>
                    <a:sym typeface="Poppins"/>
                  </a:rPr>
                  <a:t>TITLE: ALL CAPS</a:t>
                </a:r>
                <a:endParaRPr sz="1200" dirty="0">
                  <a:solidFill>
                    <a:schemeClr val="tx1">
                      <a:lumMod val="75000"/>
                      <a:lumOff val="25000"/>
                    </a:schemeClr>
                  </a:solidFill>
                  <a:latin typeface="Arial" panose="020B0604020202020204" pitchFamily="34" charset="0"/>
                  <a:ea typeface="Poppins"/>
                  <a:cs typeface="Arial" panose="020B0604020202020204" pitchFamily="34" charset="0"/>
                  <a:sym typeface="Poppins"/>
                </a:endParaRPr>
              </a:p>
              <a:p>
                <a:pPr algn="ctr">
                  <a:spcBef>
                    <a:spcPts val="533"/>
                  </a:spcBef>
                </a:pPr>
                <a:r>
                  <a:rPr lang="en-US" dirty="0">
                    <a:solidFill>
                      <a:schemeClr val="tx1">
                        <a:lumMod val="75000"/>
                        <a:lumOff val="25000"/>
                      </a:schemeClr>
                    </a:solidFill>
                    <a:latin typeface="Arial" panose="020B0604020202020204" pitchFamily="34" charset="0"/>
                    <a:ea typeface="Poppins"/>
                    <a:cs typeface="Arial" panose="020B0604020202020204" pitchFamily="34" charset="0"/>
                    <a:sym typeface="Poppins"/>
                  </a:rPr>
                  <a:t>Co.: Sentence Case</a:t>
                </a:r>
                <a:endParaRPr lang="en-US" sz="3600" dirty="0">
                  <a:solidFill>
                    <a:schemeClr val="tx1">
                      <a:lumMod val="75000"/>
                      <a:lumOff val="25000"/>
                    </a:schemeClr>
                  </a:solidFill>
                  <a:latin typeface="Arial" panose="020B0604020202020204" pitchFamily="34" charset="0"/>
                  <a:ea typeface="Poppins"/>
                  <a:cs typeface="Arial" panose="020B0604020202020204" pitchFamily="34" charset="0"/>
                  <a:sym typeface="Poppins"/>
                </a:endParaRPr>
              </a:p>
            </p:txBody>
          </p:sp>
          <p:pic>
            <p:nvPicPr>
              <p:cNvPr id="38" name="Speaker image">
                <a:extLst>
                  <a:ext uri="{FF2B5EF4-FFF2-40B4-BE49-F238E27FC236}">
                    <a16:creationId xmlns:a16="http://schemas.microsoft.com/office/drawing/2014/main" id="{941E1F3C-BE38-4EF5-AFCD-8E7AEFABF077}"/>
                  </a:ext>
                </a:extLst>
              </p:cNvPr>
              <p:cNvPicPr preferRelativeResize="0"/>
              <p:nvPr userDrawn="1"/>
            </p:nvPicPr>
            <p:blipFill rotWithShape="1">
              <a:blip r:embed="rId3" cstate="email">
                <a:grayscl/>
                <a:alphaModFix/>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2903948" y="1896535"/>
                <a:ext cx="2278312" cy="2278312"/>
              </a:xfrm>
              <a:prstGeom prst="ellipse">
                <a:avLst/>
              </a:prstGeom>
              <a:noFill/>
              <a:ln w="76200">
                <a:solidFill>
                  <a:schemeClr val="accent1"/>
                </a:solidFill>
              </a:ln>
            </p:spPr>
          </p:pic>
        </p:grpSp>
        <p:sp>
          <p:nvSpPr>
            <p:cNvPr id="33" name="TextBox 32">
              <a:extLst>
                <a:ext uri="{FF2B5EF4-FFF2-40B4-BE49-F238E27FC236}">
                  <a16:creationId xmlns:a16="http://schemas.microsoft.com/office/drawing/2014/main" id="{D1F979ED-7617-48AF-97F9-E5DF4E5499EF}"/>
                </a:ext>
              </a:extLst>
            </p:cNvPr>
            <p:cNvSpPr txBox="1"/>
            <p:nvPr userDrawn="1"/>
          </p:nvSpPr>
          <p:spPr>
            <a:xfrm>
              <a:off x="-2994262" y="743810"/>
              <a:ext cx="2458940" cy="954107"/>
            </a:xfrm>
            <a:prstGeom prst="rect">
              <a:avLst/>
            </a:prstGeom>
            <a:solidFill>
              <a:schemeClr val="bg1">
                <a:lumMod val="85000"/>
              </a:schemeClr>
            </a:solidFill>
          </p:spPr>
          <p:txBody>
            <a:bodyPr wrap="square" rtlCol="0">
              <a:spAutoFit/>
            </a:bodyPr>
            <a:lstStyle/>
            <a:p>
              <a:pPr algn="ctr"/>
              <a:r>
                <a:rPr lang="en-US" sz="2000" b="1" dirty="0">
                  <a:solidFill>
                    <a:schemeClr val="tx1">
                      <a:lumMod val="75000"/>
                      <a:lumOff val="25000"/>
                    </a:schemeClr>
                  </a:solidFill>
                </a:rPr>
                <a:t>Re-center image</a:t>
              </a:r>
              <a:br>
                <a:rPr lang="en-US" sz="2400" dirty="0">
                  <a:solidFill>
                    <a:schemeClr val="tx1">
                      <a:lumMod val="75000"/>
                      <a:lumOff val="25000"/>
                    </a:schemeClr>
                  </a:solidFill>
                </a:rPr>
              </a:br>
              <a:r>
                <a:rPr lang="en-US" sz="1800" dirty="0">
                  <a:solidFill>
                    <a:schemeClr val="tx1">
                      <a:lumMod val="75000"/>
                      <a:lumOff val="25000"/>
                    </a:schemeClr>
                  </a:solidFill>
                </a:rPr>
                <a:t>Enable Crop → </a:t>
              </a:r>
            </a:p>
            <a:p>
              <a:pPr algn="ctr"/>
              <a:r>
                <a:rPr lang="en-US" sz="1800" dirty="0">
                  <a:solidFill>
                    <a:schemeClr val="tx1">
                      <a:lumMod val="75000"/>
                      <a:lumOff val="25000"/>
                    </a:schemeClr>
                  </a:solidFill>
                </a:rPr>
                <a:t>Left click +Drag</a:t>
              </a:r>
            </a:p>
          </p:txBody>
        </p:sp>
        <p:sp>
          <p:nvSpPr>
            <p:cNvPr id="34" name="TextBox 33">
              <a:extLst>
                <a:ext uri="{FF2B5EF4-FFF2-40B4-BE49-F238E27FC236}">
                  <a16:creationId xmlns:a16="http://schemas.microsoft.com/office/drawing/2014/main" id="{A0220634-29AD-4E8A-B915-40BEEF9A4836}"/>
                </a:ext>
              </a:extLst>
            </p:cNvPr>
            <p:cNvSpPr txBox="1"/>
            <p:nvPr userDrawn="1"/>
          </p:nvSpPr>
          <p:spPr>
            <a:xfrm rot="20700000">
              <a:off x="-2933225" y="2947874"/>
              <a:ext cx="2278312" cy="461665"/>
            </a:xfrm>
            <a:prstGeom prst="rect">
              <a:avLst/>
            </a:prstGeom>
            <a:noFill/>
          </p:spPr>
          <p:txBody>
            <a:bodyPr wrap="square" rtlCol="0">
              <a:spAutoFit/>
            </a:bodyPr>
            <a:lstStyle/>
            <a:p>
              <a:pPr algn="ctr"/>
              <a:r>
                <a:rPr lang="en-US" sz="2400" b="1" dirty="0">
                  <a:solidFill>
                    <a:schemeClr val="tx1">
                      <a:lumMod val="75000"/>
                      <a:lumOff val="25000"/>
                    </a:schemeClr>
                  </a:solidFill>
                </a:rPr>
                <a:t>EXAMPLE</a:t>
              </a:r>
            </a:p>
          </p:txBody>
        </p:sp>
      </p:grpSp>
    </p:spTree>
    <p:extLst>
      <p:ext uri="{BB962C8B-B14F-4D97-AF65-F5344CB8AC3E}">
        <p14:creationId xmlns:p14="http://schemas.microsoft.com/office/powerpoint/2010/main" val="1369182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entered Image">
    <p:spTree>
      <p:nvGrpSpPr>
        <p:cNvPr id="1" name=""/>
        <p:cNvGrpSpPr/>
        <p:nvPr/>
      </p:nvGrpSpPr>
      <p:grpSpPr>
        <a:xfrm>
          <a:off x="0" y="0"/>
          <a:ext cx="0" cy="0"/>
          <a:chOff x="0" y="0"/>
          <a:chExt cx="0" cy="0"/>
        </a:xfrm>
      </p:grpSpPr>
      <p:sp>
        <p:nvSpPr>
          <p:cNvPr id="11" name="Picture Placeholder">
            <a:extLst>
              <a:ext uri="{FF2B5EF4-FFF2-40B4-BE49-F238E27FC236}">
                <a16:creationId xmlns:a16="http://schemas.microsoft.com/office/drawing/2014/main" id="{246DFC0D-7A34-56D1-D32E-2B83BC2965B1}"/>
              </a:ext>
            </a:extLst>
          </p:cNvPr>
          <p:cNvSpPr>
            <a:spLocks noGrp="1"/>
          </p:cNvSpPr>
          <p:nvPr>
            <p:ph type="pic" sz="quarter" idx="13" hasCustomPrompt="1"/>
          </p:nvPr>
        </p:nvSpPr>
        <p:spPr>
          <a:xfrm>
            <a:off x="0" y="0"/>
            <a:ext cx="12192000" cy="6858000"/>
          </a:xfrm>
          <a:pattFill prst="ltDnDiag">
            <a:fgClr>
              <a:schemeClr val="accent1"/>
            </a:fgClr>
            <a:bgClr>
              <a:schemeClr val="accent1">
                <a:lumMod val="50000"/>
              </a:schemeClr>
            </a:bgClr>
          </a:pattFill>
        </p:spPr>
        <p:txBody>
          <a:bodyPr>
            <a:normAutofit/>
          </a:bodyPr>
          <a:lstStyle>
            <a:lvl1pPr marL="0" indent="0">
              <a:buNone/>
              <a:defRPr sz="1800">
                <a:solidFill>
                  <a:srgbClr val="FFFFFE"/>
                </a:solidFill>
              </a:defRPr>
            </a:lvl1pPr>
          </a:lstStyle>
          <a:p>
            <a:r>
              <a:rPr lang="en-US" dirty="0"/>
              <a:t>Image placeholder: Click the icon to insert, or drag &amp; drop your picture.</a:t>
            </a:r>
            <a:br>
              <a:rPr lang="en-US" dirty="0"/>
            </a:br>
            <a:r>
              <a:rPr lang="en-US" dirty="0"/>
              <a:t>To adjust, right-click → </a:t>
            </a:r>
            <a:r>
              <a:rPr lang="en-US" b="1" dirty="0"/>
              <a:t>Crop</a:t>
            </a:r>
            <a:r>
              <a:rPr lang="en-US" dirty="0"/>
              <a:t> and drag to reposition.</a:t>
            </a:r>
          </a:p>
        </p:txBody>
      </p:sp>
      <p:sp>
        <p:nvSpPr>
          <p:cNvPr id="2" name="Title 1">
            <a:extLst>
              <a:ext uri="{FF2B5EF4-FFF2-40B4-BE49-F238E27FC236}">
                <a16:creationId xmlns:a16="http://schemas.microsoft.com/office/drawing/2014/main" id="{AF5A8C02-0E14-C294-4D92-A478C018A0EF}"/>
              </a:ext>
            </a:extLst>
          </p:cNvPr>
          <p:cNvSpPr>
            <a:spLocks noGrp="1"/>
          </p:cNvSpPr>
          <p:nvPr>
            <p:ph type="ctrTitle" hasCustomPrompt="1"/>
          </p:nvPr>
        </p:nvSpPr>
        <p:spPr>
          <a:xfrm>
            <a:off x="1524000" y="1417638"/>
            <a:ext cx="9144000" cy="2148522"/>
          </a:xfrm>
        </p:spPr>
        <p:txBody>
          <a:bodyPr anchor="b">
            <a:noAutofit/>
          </a:bodyPr>
          <a:lstStyle>
            <a:lvl1pPr algn="ctr">
              <a:defRPr sz="3600">
                <a:solidFill>
                  <a:schemeClr val="bg1"/>
                </a:solidFill>
              </a:defRPr>
            </a:lvl1pPr>
          </a:lstStyle>
          <a:p>
            <a:r>
              <a:rPr lang="en-US" dirty="0"/>
              <a:t>Title Centered with Image &amp; Content – Click to Edit</a:t>
            </a:r>
          </a:p>
        </p:txBody>
      </p:sp>
      <p:sp>
        <p:nvSpPr>
          <p:cNvPr id="3" name="Subtitle 2">
            <a:extLst>
              <a:ext uri="{FF2B5EF4-FFF2-40B4-BE49-F238E27FC236}">
                <a16:creationId xmlns:a16="http://schemas.microsoft.com/office/drawing/2014/main" id="{83AC1C2C-F06C-4616-2F47-AABF2C7A516F}"/>
              </a:ext>
            </a:extLst>
          </p:cNvPr>
          <p:cNvSpPr>
            <a:spLocks noGrp="1"/>
          </p:cNvSpPr>
          <p:nvPr>
            <p:ph type="subTitle" idx="1" hasCustomPrompt="1"/>
          </p:nvPr>
        </p:nvSpPr>
        <p:spPr>
          <a:xfrm>
            <a:off x="1524000" y="3657600"/>
            <a:ext cx="9144000" cy="2194560"/>
          </a:xfrm>
        </p:spPr>
        <p:txBody>
          <a:bodyPr>
            <a:no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subheading</a:t>
            </a:r>
          </a:p>
        </p:txBody>
      </p:sp>
    </p:spTree>
    <p:extLst>
      <p:ext uri="{BB962C8B-B14F-4D97-AF65-F5344CB8AC3E}">
        <p14:creationId xmlns:p14="http://schemas.microsoft.com/office/powerpoint/2010/main" val="28587279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entered Image">
    <p:spTree>
      <p:nvGrpSpPr>
        <p:cNvPr id="1" name=""/>
        <p:cNvGrpSpPr/>
        <p:nvPr/>
      </p:nvGrpSpPr>
      <p:grpSpPr>
        <a:xfrm>
          <a:off x="0" y="0"/>
          <a:ext cx="0" cy="0"/>
          <a:chOff x="0" y="0"/>
          <a:chExt cx="0" cy="0"/>
        </a:xfrm>
      </p:grpSpPr>
      <p:sp>
        <p:nvSpPr>
          <p:cNvPr id="7" name="Picture Placeholder">
            <a:extLst>
              <a:ext uri="{FF2B5EF4-FFF2-40B4-BE49-F238E27FC236}">
                <a16:creationId xmlns:a16="http://schemas.microsoft.com/office/drawing/2014/main" id="{B701AA24-7D3C-1E48-F78B-4B0D740A5E99}"/>
              </a:ext>
            </a:extLst>
          </p:cNvPr>
          <p:cNvSpPr>
            <a:spLocks noGrp="1"/>
          </p:cNvSpPr>
          <p:nvPr>
            <p:ph type="pic" sz="quarter" idx="13" hasCustomPrompt="1"/>
          </p:nvPr>
        </p:nvSpPr>
        <p:spPr>
          <a:xfrm>
            <a:off x="0" y="0"/>
            <a:ext cx="12192000" cy="6858000"/>
          </a:xfrm>
          <a:pattFill prst="ltDnDiag">
            <a:fgClr>
              <a:schemeClr val="accent1"/>
            </a:fgClr>
            <a:bgClr>
              <a:schemeClr val="accent1">
                <a:lumMod val="50000"/>
              </a:schemeClr>
            </a:bgClr>
          </a:pattFill>
        </p:spPr>
        <p:txBody>
          <a:bodyPr>
            <a:normAutofit/>
          </a:bodyPr>
          <a:lstStyle>
            <a:lvl1pPr marL="0" indent="0">
              <a:buNone/>
              <a:defRPr sz="1800">
                <a:solidFill>
                  <a:schemeClr val="bg1"/>
                </a:solidFill>
              </a:defRPr>
            </a:lvl1pPr>
          </a:lstStyle>
          <a:p>
            <a:r>
              <a:rPr lang="en-US" dirty="0"/>
              <a:t>Image placeholder: Click the icon to insert, or drag &amp; drop your picture.</a:t>
            </a:r>
            <a:br>
              <a:rPr lang="en-US" dirty="0"/>
            </a:br>
            <a:r>
              <a:rPr lang="en-US" dirty="0"/>
              <a:t>To adjust, right-click → </a:t>
            </a:r>
            <a:r>
              <a:rPr lang="en-US" b="1" dirty="0"/>
              <a:t>Crop</a:t>
            </a:r>
            <a:r>
              <a:rPr lang="en-US" dirty="0"/>
              <a:t> and drag to reposition.</a:t>
            </a:r>
          </a:p>
        </p:txBody>
      </p:sp>
      <p:sp>
        <p:nvSpPr>
          <p:cNvPr id="2" name="Title 1">
            <a:extLst>
              <a:ext uri="{FF2B5EF4-FFF2-40B4-BE49-F238E27FC236}">
                <a16:creationId xmlns:a16="http://schemas.microsoft.com/office/drawing/2014/main" id="{FC5B4CCA-CCF2-D5AA-18EA-E7B99266FBA7}"/>
              </a:ext>
            </a:extLst>
          </p:cNvPr>
          <p:cNvSpPr>
            <a:spLocks noGrp="1"/>
          </p:cNvSpPr>
          <p:nvPr>
            <p:ph type="title" hasCustomPrompt="1"/>
          </p:nvPr>
        </p:nvSpPr>
        <p:spPr>
          <a:xfrm>
            <a:off x="1373124" y="822960"/>
            <a:ext cx="9445752" cy="4663440"/>
          </a:xfrm>
        </p:spPr>
        <p:txBody>
          <a:bodyPr anchor="ctr">
            <a:noAutofit/>
          </a:bodyPr>
          <a:lstStyle>
            <a:lvl1pPr algn="ctr">
              <a:defRPr>
                <a:solidFill>
                  <a:schemeClr val="bg1"/>
                </a:solidFill>
              </a:defRPr>
            </a:lvl1pPr>
          </a:lstStyle>
          <a:p>
            <a:r>
              <a:rPr lang="en-US" dirty="0"/>
              <a:t>Centered Image &amp; Title – </a:t>
            </a:r>
            <a:br>
              <a:rPr lang="en-US" dirty="0"/>
            </a:br>
            <a:r>
              <a:rPr lang="en-US" dirty="0"/>
              <a:t>Click to Edit</a:t>
            </a:r>
          </a:p>
        </p:txBody>
      </p:sp>
    </p:spTree>
    <p:extLst>
      <p:ext uri="{BB962C8B-B14F-4D97-AF65-F5344CB8AC3E}">
        <p14:creationId xmlns:p14="http://schemas.microsoft.com/office/powerpoint/2010/main" val="21847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Featured Cont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15BCE-8A10-706A-7FCE-54CA12F193CD}"/>
              </a:ext>
            </a:extLst>
          </p:cNvPr>
          <p:cNvSpPr>
            <a:spLocks noGrp="1"/>
          </p:cNvSpPr>
          <p:nvPr>
            <p:ph type="title" hasCustomPrompt="1"/>
          </p:nvPr>
        </p:nvSpPr>
        <p:spPr>
          <a:xfrm>
            <a:off x="548640" y="1143000"/>
            <a:ext cx="3840480" cy="4572000"/>
          </a:xfrm>
        </p:spPr>
        <p:txBody>
          <a:bodyPr anchor="ctr">
            <a:noAutofit/>
          </a:bodyPr>
          <a:lstStyle>
            <a:lvl1pPr algn="ctr">
              <a:defRPr/>
            </a:lvl1pPr>
          </a:lstStyle>
          <a:p>
            <a:r>
              <a:rPr lang="en-US" dirty="0"/>
              <a:t>Featured Content – Click to Edit</a:t>
            </a:r>
          </a:p>
        </p:txBody>
      </p:sp>
      <p:sp>
        <p:nvSpPr>
          <p:cNvPr id="3" name="Content Placeholder 2">
            <a:extLst>
              <a:ext uri="{FF2B5EF4-FFF2-40B4-BE49-F238E27FC236}">
                <a16:creationId xmlns:a16="http://schemas.microsoft.com/office/drawing/2014/main" id="{37787BDD-B9AF-42AC-072F-94C26F31C542}"/>
              </a:ext>
            </a:extLst>
          </p:cNvPr>
          <p:cNvSpPr>
            <a:spLocks noGrp="1"/>
          </p:cNvSpPr>
          <p:nvPr>
            <p:ph idx="1" hasCustomPrompt="1"/>
          </p:nvPr>
        </p:nvSpPr>
        <p:spPr>
          <a:xfrm>
            <a:off x="5110620" y="1143000"/>
            <a:ext cx="6528929" cy="4572000"/>
          </a:xfrm>
        </p:spPr>
        <p:txBody>
          <a:bodyPr anchor="ctr">
            <a:noAutofit/>
          </a:bodyPr>
          <a:lstStyle>
            <a:lvl1pPr marL="0" indent="0">
              <a:buNone/>
              <a:defRPr sz="2800"/>
            </a:lvl1pPr>
          </a:lstStyle>
          <a:p>
            <a:pPr lvl="0"/>
            <a:r>
              <a:rPr lang="en-US" dirty="0"/>
              <a:t>Click to add content</a:t>
            </a:r>
          </a:p>
        </p:txBody>
      </p:sp>
      <p:cxnSp>
        <p:nvCxnSpPr>
          <p:cNvPr id="7" name="Straight Connector">
            <a:extLst>
              <a:ext uri="{FF2B5EF4-FFF2-40B4-BE49-F238E27FC236}">
                <a16:creationId xmlns:a16="http://schemas.microsoft.com/office/drawing/2014/main" id="{BB10B6A2-7DF3-9CEC-2808-6FDBA92F5D7C}"/>
              </a:ext>
              <a:ext uri="{C183D7F6-B498-43B3-948B-1728B52AA6E4}">
                <adec:decorative xmlns:adec="http://schemas.microsoft.com/office/drawing/2017/decorative" val="1"/>
              </a:ext>
            </a:extLst>
          </p:cNvPr>
          <p:cNvCxnSpPr>
            <a:cxnSpLocks/>
          </p:cNvCxnSpPr>
          <p:nvPr userDrawn="1"/>
        </p:nvCxnSpPr>
        <p:spPr>
          <a:xfrm>
            <a:off x="4663440" y="2606040"/>
            <a:ext cx="0" cy="164592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Wind Footer">
            <a:extLst>
              <a:ext uri="{FF2B5EF4-FFF2-40B4-BE49-F238E27FC236}">
                <a16:creationId xmlns:a16="http://schemas.microsoft.com/office/drawing/2014/main" id="{9EF6E855-5181-47E5-BD43-250AF0F0DF49}"/>
              </a:ext>
            </a:extLst>
          </p:cNvPr>
          <p:cNvGrpSpPr/>
          <p:nvPr userDrawn="1"/>
        </p:nvGrpSpPr>
        <p:grpSpPr>
          <a:xfrm>
            <a:off x="0" y="6400800"/>
            <a:ext cx="12198096" cy="457200"/>
            <a:chOff x="0" y="6400800"/>
            <a:chExt cx="12198096" cy="457200"/>
          </a:xfrm>
        </p:grpSpPr>
        <p:sp>
          <p:nvSpPr>
            <p:cNvPr id="13" name="Rectangle 12">
              <a:extLst>
                <a:ext uri="{FF2B5EF4-FFF2-40B4-BE49-F238E27FC236}">
                  <a16:creationId xmlns:a16="http://schemas.microsoft.com/office/drawing/2014/main" id="{7B461C5E-E03F-447B-835B-6A1928CC826E}"/>
                </a:ext>
              </a:extLst>
            </p:cNvPr>
            <p:cNvSpPr/>
            <p:nvPr/>
          </p:nvSpPr>
          <p:spPr>
            <a:xfrm>
              <a:off x="0" y="6400800"/>
              <a:ext cx="12198096" cy="457200"/>
            </a:xfrm>
            <a:prstGeom prst="rect">
              <a:avLst/>
            </a:prstGeom>
            <a:gradFill flip="none" rotWithShape="1">
              <a:gsLst>
                <a:gs pos="0">
                  <a:srgbClr val="44958A"/>
                </a:gs>
                <a:gs pos="100000">
                  <a:srgbClr val="3A7F7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5EBE1EEB-4DBD-4368-A48E-E52A449327D1}"/>
                </a:ext>
              </a:extLst>
            </p:cNvPr>
            <p:cNvSpPr txBox="1"/>
            <p:nvPr/>
          </p:nvSpPr>
          <p:spPr>
            <a:xfrm>
              <a:off x="10818876" y="6490901"/>
              <a:ext cx="1371600" cy="276999"/>
            </a:xfrm>
            <a:prstGeom prst="rect">
              <a:avLst/>
            </a:prstGeom>
            <a:noFill/>
          </p:spPr>
          <p:txBody>
            <a:bodyPr wrap="square" rtlCol="0">
              <a:spAutoFit/>
            </a:bodyPr>
            <a:lstStyle/>
            <a:p>
              <a:r>
                <a:rPr lang="en-US" sz="1200" spc="300" dirty="0">
                  <a:solidFill>
                    <a:schemeClr val="tx1"/>
                  </a:solidFill>
                </a:rPr>
                <a:t>WIND 2026</a:t>
              </a:r>
            </a:p>
          </p:txBody>
        </p:sp>
        <p:cxnSp>
          <p:nvCxnSpPr>
            <p:cNvPr id="15" name="footer separator">
              <a:extLst>
                <a:ext uri="{FF2B5EF4-FFF2-40B4-BE49-F238E27FC236}">
                  <a16:creationId xmlns:a16="http://schemas.microsoft.com/office/drawing/2014/main" id="{6367EC17-0A96-4131-AA68-6E9FA6A33742}"/>
                </a:ext>
              </a:extLst>
            </p:cNvPr>
            <p:cNvCxnSpPr>
              <a:cxnSpLocks/>
            </p:cNvCxnSpPr>
            <p:nvPr/>
          </p:nvCxnSpPr>
          <p:spPr>
            <a:xfrm>
              <a:off x="10680936" y="6463393"/>
              <a:ext cx="0" cy="332014"/>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16" name="Wind presentation lockup">
              <a:extLst>
                <a:ext uri="{FF2B5EF4-FFF2-40B4-BE49-F238E27FC236}">
                  <a16:creationId xmlns:a16="http://schemas.microsoft.com/office/drawing/2014/main" id="{769A4E2D-8E11-46AE-B4EB-B24EBABDFCA0}"/>
                </a:ext>
              </a:extLst>
            </p:cNvPr>
            <p:cNvPicPr>
              <a:picLocks noChangeAspect="1"/>
            </p:cNvPicPr>
            <p:nvPr/>
          </p:nvPicPr>
          <p:blipFill>
            <a:blip r:embed="rId2"/>
            <a:stretch>
              <a:fillRect/>
            </a:stretch>
          </p:blipFill>
          <p:spPr>
            <a:xfrm>
              <a:off x="8911737" y="6425184"/>
              <a:ext cx="1597155" cy="408433"/>
            </a:xfrm>
            <a:prstGeom prst="rect">
              <a:avLst/>
            </a:prstGeom>
          </p:spPr>
        </p:pic>
      </p:grpSp>
    </p:spTree>
    <p:extLst>
      <p:ext uri="{BB962C8B-B14F-4D97-AF65-F5344CB8AC3E}">
        <p14:creationId xmlns:p14="http://schemas.microsoft.com/office/powerpoint/2010/main" val="3675168054"/>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ft Mask">
    <p:spTree>
      <p:nvGrpSpPr>
        <p:cNvPr id="1" name=""/>
        <p:cNvGrpSpPr/>
        <p:nvPr/>
      </p:nvGrpSpPr>
      <p:grpSpPr>
        <a:xfrm>
          <a:off x="0" y="0"/>
          <a:ext cx="0" cy="0"/>
          <a:chOff x="0" y="0"/>
          <a:chExt cx="0" cy="0"/>
        </a:xfrm>
      </p:grpSpPr>
      <p:sp>
        <p:nvSpPr>
          <p:cNvPr id="423" name="Left Mask">
            <a:extLst>
              <a:ext uri="{FF2B5EF4-FFF2-40B4-BE49-F238E27FC236}">
                <a16:creationId xmlns:a16="http://schemas.microsoft.com/office/drawing/2014/main" id="{16AF8115-DE21-478C-9F88-DFE85D4B0D64}"/>
              </a:ext>
            </a:extLst>
          </p:cNvPr>
          <p:cNvSpPr/>
          <p:nvPr userDrawn="1"/>
        </p:nvSpPr>
        <p:spPr>
          <a:xfrm>
            <a:off x="1" y="0"/>
            <a:ext cx="4657072" cy="6858000"/>
          </a:xfrm>
          <a:custGeom>
            <a:avLst/>
            <a:gdLst>
              <a:gd name="connsiteX0" fmla="*/ 0 w 4484914"/>
              <a:gd name="connsiteY0" fmla="*/ 0 h 6858000"/>
              <a:gd name="connsiteX1" fmla="*/ 2242457 w 4484914"/>
              <a:gd name="connsiteY1" fmla="*/ 0 h 6858000"/>
              <a:gd name="connsiteX2" fmla="*/ 4484914 w 4484914"/>
              <a:gd name="connsiteY2" fmla="*/ 3429000 h 6858000"/>
              <a:gd name="connsiteX3" fmla="*/ 2242457 w 4484914"/>
              <a:gd name="connsiteY3" fmla="*/ 6858000 h 6858000"/>
              <a:gd name="connsiteX4" fmla="*/ 0 w 4484914"/>
              <a:gd name="connsiteY4" fmla="*/ 6858000 h 6858000"/>
              <a:gd name="connsiteX5" fmla="*/ 0 w 4484914"/>
              <a:gd name="connsiteY5" fmla="*/ 0 h 6858000"/>
              <a:gd name="connsiteX0" fmla="*/ 0 w 4822371"/>
              <a:gd name="connsiteY0" fmla="*/ 0 h 6858000"/>
              <a:gd name="connsiteX1" fmla="*/ 2242457 w 4822371"/>
              <a:gd name="connsiteY1" fmla="*/ 0 h 6858000"/>
              <a:gd name="connsiteX2" fmla="*/ 4822371 w 4822371"/>
              <a:gd name="connsiteY2" fmla="*/ 3429000 h 6858000"/>
              <a:gd name="connsiteX3" fmla="*/ 2242457 w 4822371"/>
              <a:gd name="connsiteY3" fmla="*/ 6858000 h 6858000"/>
              <a:gd name="connsiteX4" fmla="*/ 0 w 4822371"/>
              <a:gd name="connsiteY4" fmla="*/ 6858000 h 6858000"/>
              <a:gd name="connsiteX5" fmla="*/ 0 w 4822371"/>
              <a:gd name="connsiteY5" fmla="*/ 0 h 6858000"/>
              <a:gd name="connsiteX0" fmla="*/ 0 w 5199104"/>
              <a:gd name="connsiteY0" fmla="*/ 0 h 6858000"/>
              <a:gd name="connsiteX1" fmla="*/ 2242457 w 5199104"/>
              <a:gd name="connsiteY1" fmla="*/ 0 h 6858000"/>
              <a:gd name="connsiteX2" fmla="*/ 5199104 w 5199104"/>
              <a:gd name="connsiteY2" fmla="*/ 3429000 h 6858000"/>
              <a:gd name="connsiteX3" fmla="*/ 2242457 w 5199104"/>
              <a:gd name="connsiteY3" fmla="*/ 6858000 h 6858000"/>
              <a:gd name="connsiteX4" fmla="*/ 0 w 5199104"/>
              <a:gd name="connsiteY4" fmla="*/ 6858000 h 6858000"/>
              <a:gd name="connsiteX5" fmla="*/ 0 w 5199104"/>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9104" h="6858000">
                <a:moveTo>
                  <a:pt x="0" y="0"/>
                </a:moveTo>
                <a:lnTo>
                  <a:pt x="2242457" y="0"/>
                </a:lnTo>
                <a:cubicBezTo>
                  <a:pt x="3480932" y="0"/>
                  <a:pt x="5199104" y="1535216"/>
                  <a:pt x="5199104" y="3429000"/>
                </a:cubicBezTo>
                <a:cubicBezTo>
                  <a:pt x="5199104" y="5322784"/>
                  <a:pt x="3480932" y="6858000"/>
                  <a:pt x="2242457" y="6858000"/>
                </a:cubicBezTo>
                <a:lnTo>
                  <a:pt x="0" y="6858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bg1"/>
              </a:solidFill>
            </a:endParaRPr>
          </a:p>
        </p:txBody>
      </p:sp>
      <p:sp>
        <p:nvSpPr>
          <p:cNvPr id="2" name="Title 1">
            <a:extLst>
              <a:ext uri="{FF2B5EF4-FFF2-40B4-BE49-F238E27FC236}">
                <a16:creationId xmlns:a16="http://schemas.microsoft.com/office/drawing/2014/main" id="{1BBA9032-CEDF-415C-BCD5-9BEEEE2498D9}"/>
              </a:ext>
            </a:extLst>
          </p:cNvPr>
          <p:cNvSpPr>
            <a:spLocks noGrp="1"/>
          </p:cNvSpPr>
          <p:nvPr>
            <p:ph type="title" hasCustomPrompt="1"/>
          </p:nvPr>
        </p:nvSpPr>
        <p:spPr>
          <a:xfrm>
            <a:off x="547688" y="360363"/>
            <a:ext cx="3609784" cy="5773737"/>
          </a:xfrm>
        </p:spPr>
        <p:txBody>
          <a:bodyPr anchor="ctr">
            <a:noAutofit/>
          </a:bodyPr>
          <a:lstStyle>
            <a:lvl1pPr>
              <a:defRPr>
                <a:solidFill>
                  <a:schemeClr val="bg1"/>
                </a:solidFill>
              </a:defRPr>
            </a:lvl1pPr>
          </a:lstStyle>
          <a:p>
            <a:r>
              <a:rPr lang="en-US" dirty="0"/>
              <a:t>Click to </a:t>
            </a:r>
            <a:br>
              <a:rPr lang="en-US" dirty="0"/>
            </a:br>
            <a:r>
              <a:rPr lang="en-US" dirty="0"/>
              <a:t>Edit Title</a:t>
            </a:r>
          </a:p>
        </p:txBody>
      </p:sp>
      <p:sp>
        <p:nvSpPr>
          <p:cNvPr id="7" name="Content Placeholder 6">
            <a:extLst>
              <a:ext uri="{FF2B5EF4-FFF2-40B4-BE49-F238E27FC236}">
                <a16:creationId xmlns:a16="http://schemas.microsoft.com/office/drawing/2014/main" id="{1535E23F-EC81-44AA-9C26-9DFD0271FAC1}"/>
              </a:ext>
            </a:extLst>
          </p:cNvPr>
          <p:cNvSpPr>
            <a:spLocks noGrp="1"/>
          </p:cNvSpPr>
          <p:nvPr>
            <p:ph sz="quarter" idx="13"/>
          </p:nvPr>
        </p:nvSpPr>
        <p:spPr>
          <a:xfrm>
            <a:off x="4886341" y="360363"/>
            <a:ext cx="6757972" cy="5773737"/>
          </a:xfrm>
        </p:spPr>
        <p:txBody>
          <a:bodyPr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2" name="Wind Footer">
            <a:extLst>
              <a:ext uri="{FF2B5EF4-FFF2-40B4-BE49-F238E27FC236}">
                <a16:creationId xmlns:a16="http://schemas.microsoft.com/office/drawing/2014/main" id="{070D4F6B-B757-4478-99BF-2F80A4195E8D}"/>
              </a:ext>
            </a:extLst>
          </p:cNvPr>
          <p:cNvGrpSpPr/>
          <p:nvPr userDrawn="1"/>
        </p:nvGrpSpPr>
        <p:grpSpPr>
          <a:xfrm>
            <a:off x="0" y="6400800"/>
            <a:ext cx="12198096" cy="457200"/>
            <a:chOff x="0" y="6400800"/>
            <a:chExt cx="12198096" cy="457200"/>
          </a:xfrm>
        </p:grpSpPr>
        <p:sp>
          <p:nvSpPr>
            <p:cNvPr id="13" name="Rectangle 12">
              <a:extLst>
                <a:ext uri="{FF2B5EF4-FFF2-40B4-BE49-F238E27FC236}">
                  <a16:creationId xmlns:a16="http://schemas.microsoft.com/office/drawing/2014/main" id="{3C407B60-D72B-4116-B227-FCC2C22FC7AE}"/>
                </a:ext>
              </a:extLst>
            </p:cNvPr>
            <p:cNvSpPr/>
            <p:nvPr/>
          </p:nvSpPr>
          <p:spPr>
            <a:xfrm>
              <a:off x="0" y="6400800"/>
              <a:ext cx="12198096" cy="457200"/>
            </a:xfrm>
            <a:prstGeom prst="rect">
              <a:avLst/>
            </a:prstGeom>
            <a:gradFill flip="none" rotWithShape="1">
              <a:gsLst>
                <a:gs pos="0">
                  <a:srgbClr val="44958A"/>
                </a:gs>
                <a:gs pos="100000">
                  <a:srgbClr val="3A7F7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FB9F6411-4ED7-43F5-BC23-5A7E6C6A4D0A}"/>
                </a:ext>
              </a:extLst>
            </p:cNvPr>
            <p:cNvSpPr txBox="1"/>
            <p:nvPr/>
          </p:nvSpPr>
          <p:spPr>
            <a:xfrm>
              <a:off x="10818876" y="6490901"/>
              <a:ext cx="1371600" cy="276999"/>
            </a:xfrm>
            <a:prstGeom prst="rect">
              <a:avLst/>
            </a:prstGeom>
            <a:noFill/>
          </p:spPr>
          <p:txBody>
            <a:bodyPr wrap="square" rtlCol="0">
              <a:spAutoFit/>
            </a:bodyPr>
            <a:lstStyle/>
            <a:p>
              <a:r>
                <a:rPr lang="en-US" sz="1200" spc="300" dirty="0">
                  <a:solidFill>
                    <a:schemeClr val="bg1"/>
                  </a:solidFill>
                </a:rPr>
                <a:t>WIND 2026</a:t>
              </a:r>
            </a:p>
          </p:txBody>
        </p:sp>
        <p:cxnSp>
          <p:nvCxnSpPr>
            <p:cNvPr id="15" name="footer separator">
              <a:extLst>
                <a:ext uri="{FF2B5EF4-FFF2-40B4-BE49-F238E27FC236}">
                  <a16:creationId xmlns:a16="http://schemas.microsoft.com/office/drawing/2014/main" id="{799E2AEB-7F39-4487-BF2C-F4BBA32C9C7D}"/>
                </a:ext>
              </a:extLst>
            </p:cNvPr>
            <p:cNvCxnSpPr>
              <a:cxnSpLocks/>
            </p:cNvCxnSpPr>
            <p:nvPr/>
          </p:nvCxnSpPr>
          <p:spPr>
            <a:xfrm>
              <a:off x="10680936" y="6463393"/>
              <a:ext cx="0" cy="332014"/>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16" name="Wind presentation lockup">
              <a:extLst>
                <a:ext uri="{FF2B5EF4-FFF2-40B4-BE49-F238E27FC236}">
                  <a16:creationId xmlns:a16="http://schemas.microsoft.com/office/drawing/2014/main" id="{05432497-CB2E-4707-87B4-3742EF9D8189}"/>
                </a:ext>
              </a:extLst>
            </p:cNvPr>
            <p:cNvPicPr>
              <a:picLocks noChangeAspect="1"/>
            </p:cNvPicPr>
            <p:nvPr/>
          </p:nvPicPr>
          <p:blipFill>
            <a:blip r:embed="rId2"/>
            <a:stretch>
              <a:fillRect/>
            </a:stretch>
          </p:blipFill>
          <p:spPr>
            <a:xfrm>
              <a:off x="8911737" y="6425184"/>
              <a:ext cx="1597155" cy="408433"/>
            </a:xfrm>
            <a:prstGeom prst="rect">
              <a:avLst/>
            </a:prstGeom>
          </p:spPr>
        </p:pic>
      </p:grpSp>
    </p:spTree>
    <p:extLst>
      <p:ext uri="{BB962C8B-B14F-4D97-AF65-F5344CB8AC3E}">
        <p14:creationId xmlns:p14="http://schemas.microsoft.com/office/powerpoint/2010/main" val="35427175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Statistic - Dark">
    <p:bg>
      <p:bgPr>
        <a:solidFill>
          <a:schemeClr val="tx2"/>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FEF2CE6-1E41-4F0E-B8C0-4838CA801C27}"/>
              </a:ext>
            </a:extLst>
          </p:cNvPr>
          <p:cNvSpPr>
            <a:spLocks noGrp="1"/>
          </p:cNvSpPr>
          <p:nvPr>
            <p:ph type="body" sz="quarter" idx="13" hasCustomPrompt="1"/>
          </p:nvPr>
        </p:nvSpPr>
        <p:spPr>
          <a:xfrm>
            <a:off x="1780633" y="3888339"/>
            <a:ext cx="8631237" cy="1222375"/>
          </a:xfrm>
        </p:spPr>
        <p:txBody>
          <a:bodyPr spcFirstLastPara="1" vert="horz" wrap="square" lIns="121900" tIns="121900" rIns="121900" bIns="121900" rtlCol="0" anchor="t" anchorCtr="0">
            <a:noAutofit/>
          </a:bodyPr>
          <a:lstStyle>
            <a:lvl1pPr>
              <a:defRPr lang="en-US" sz="2800" dirty="0">
                <a:solidFill>
                  <a:schemeClr val="accent1"/>
                </a:solidFill>
              </a:defRPr>
            </a:lvl1pPr>
          </a:lstStyle>
          <a:p>
            <a:pPr marL="0" lvl="0" indent="0" algn="ctr">
              <a:spcBef>
                <a:spcPts val="800"/>
              </a:spcBef>
              <a:buNone/>
            </a:pPr>
            <a:r>
              <a:rPr lang="en-US" dirty="0"/>
              <a:t>Quick note about statistic</a:t>
            </a:r>
          </a:p>
        </p:txBody>
      </p:sp>
      <p:grpSp>
        <p:nvGrpSpPr>
          <p:cNvPr id="12" name="Wind Footer">
            <a:extLst>
              <a:ext uri="{FF2B5EF4-FFF2-40B4-BE49-F238E27FC236}">
                <a16:creationId xmlns:a16="http://schemas.microsoft.com/office/drawing/2014/main" id="{56E8E717-6629-4941-9AB9-F860A217B40C}"/>
              </a:ext>
            </a:extLst>
          </p:cNvPr>
          <p:cNvGrpSpPr/>
          <p:nvPr userDrawn="1"/>
        </p:nvGrpSpPr>
        <p:grpSpPr>
          <a:xfrm>
            <a:off x="0" y="6400800"/>
            <a:ext cx="12198096" cy="457200"/>
            <a:chOff x="0" y="6400800"/>
            <a:chExt cx="12198096" cy="457200"/>
          </a:xfrm>
        </p:grpSpPr>
        <p:sp>
          <p:nvSpPr>
            <p:cNvPr id="13" name="Rectangle 12">
              <a:extLst>
                <a:ext uri="{FF2B5EF4-FFF2-40B4-BE49-F238E27FC236}">
                  <a16:creationId xmlns:a16="http://schemas.microsoft.com/office/drawing/2014/main" id="{34352F33-EC28-4A22-B817-EB5F145B7760}"/>
                </a:ext>
              </a:extLst>
            </p:cNvPr>
            <p:cNvSpPr/>
            <p:nvPr/>
          </p:nvSpPr>
          <p:spPr>
            <a:xfrm>
              <a:off x="0" y="6400800"/>
              <a:ext cx="12198096" cy="457200"/>
            </a:xfrm>
            <a:prstGeom prst="rect">
              <a:avLst/>
            </a:prstGeom>
            <a:gradFill flip="none" rotWithShape="1">
              <a:gsLst>
                <a:gs pos="0">
                  <a:srgbClr val="44958A"/>
                </a:gs>
                <a:gs pos="100000">
                  <a:srgbClr val="3A7F7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FD092388-390C-428C-90DB-0ACB04E25A67}"/>
                </a:ext>
              </a:extLst>
            </p:cNvPr>
            <p:cNvSpPr txBox="1"/>
            <p:nvPr/>
          </p:nvSpPr>
          <p:spPr>
            <a:xfrm>
              <a:off x="10818876" y="6490901"/>
              <a:ext cx="1371600" cy="276999"/>
            </a:xfrm>
            <a:prstGeom prst="rect">
              <a:avLst/>
            </a:prstGeom>
            <a:noFill/>
          </p:spPr>
          <p:txBody>
            <a:bodyPr wrap="square" rtlCol="0">
              <a:spAutoFit/>
            </a:bodyPr>
            <a:lstStyle/>
            <a:p>
              <a:r>
                <a:rPr lang="en-US" sz="1200" spc="300" dirty="0">
                  <a:solidFill>
                    <a:schemeClr val="bg1"/>
                  </a:solidFill>
                </a:rPr>
                <a:t>WIND 2026</a:t>
              </a:r>
            </a:p>
          </p:txBody>
        </p:sp>
        <p:cxnSp>
          <p:nvCxnSpPr>
            <p:cNvPr id="15" name="footer separator">
              <a:extLst>
                <a:ext uri="{FF2B5EF4-FFF2-40B4-BE49-F238E27FC236}">
                  <a16:creationId xmlns:a16="http://schemas.microsoft.com/office/drawing/2014/main" id="{7C7BD618-1DBE-402C-99FD-23B0171D8C7F}"/>
                </a:ext>
              </a:extLst>
            </p:cNvPr>
            <p:cNvCxnSpPr>
              <a:cxnSpLocks/>
            </p:cNvCxnSpPr>
            <p:nvPr/>
          </p:nvCxnSpPr>
          <p:spPr>
            <a:xfrm>
              <a:off x="10680936" y="6463393"/>
              <a:ext cx="0" cy="332014"/>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16" name="Wind presentation lockup">
              <a:extLst>
                <a:ext uri="{FF2B5EF4-FFF2-40B4-BE49-F238E27FC236}">
                  <a16:creationId xmlns:a16="http://schemas.microsoft.com/office/drawing/2014/main" id="{6711B843-37B1-4041-A597-6F31254F54BB}"/>
                </a:ext>
              </a:extLst>
            </p:cNvPr>
            <p:cNvPicPr>
              <a:picLocks noChangeAspect="1"/>
            </p:cNvPicPr>
            <p:nvPr/>
          </p:nvPicPr>
          <p:blipFill>
            <a:blip r:embed="rId2"/>
            <a:stretch>
              <a:fillRect/>
            </a:stretch>
          </p:blipFill>
          <p:spPr>
            <a:xfrm>
              <a:off x="8911737" y="6425184"/>
              <a:ext cx="1597155" cy="408433"/>
            </a:xfrm>
            <a:prstGeom prst="rect">
              <a:avLst/>
            </a:prstGeom>
          </p:spPr>
        </p:pic>
      </p:grpSp>
      <p:sp>
        <p:nvSpPr>
          <p:cNvPr id="2" name="Title 1">
            <a:extLst>
              <a:ext uri="{FF2B5EF4-FFF2-40B4-BE49-F238E27FC236}">
                <a16:creationId xmlns:a16="http://schemas.microsoft.com/office/drawing/2014/main" id="{86D8423D-D8DE-41EB-A250-8A999B3F5558}"/>
              </a:ext>
            </a:extLst>
          </p:cNvPr>
          <p:cNvSpPr>
            <a:spLocks noGrp="1"/>
          </p:cNvSpPr>
          <p:nvPr>
            <p:ph type="title" hasCustomPrompt="1"/>
          </p:nvPr>
        </p:nvSpPr>
        <p:spPr>
          <a:xfrm>
            <a:off x="548640" y="74815"/>
            <a:ext cx="11091672" cy="3866248"/>
          </a:xfrm>
        </p:spPr>
        <p:txBody>
          <a:bodyPr/>
          <a:lstStyle>
            <a:lvl1pPr algn="ctr">
              <a:defRPr sz="12270">
                <a:solidFill>
                  <a:schemeClr val="bg1"/>
                </a:solidFill>
              </a:defRPr>
            </a:lvl1pPr>
          </a:lstStyle>
          <a:p>
            <a:r>
              <a:rPr lang="en-US" dirty="0"/>
              <a:t>Add Statistic</a:t>
            </a:r>
          </a:p>
        </p:txBody>
      </p:sp>
    </p:spTree>
    <p:extLst>
      <p:ext uri="{BB962C8B-B14F-4D97-AF65-F5344CB8AC3E}">
        <p14:creationId xmlns:p14="http://schemas.microsoft.com/office/powerpoint/2010/main" val="3608776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preserve="1" userDrawn="1">
  <p:cSld name="Quote w/image">
    <p:bg>
      <p:bgPr>
        <a:solidFill>
          <a:schemeClr val="tx2"/>
        </a:solidFill>
        <a:effectLst/>
      </p:bgPr>
    </p:bg>
    <p:spTree>
      <p:nvGrpSpPr>
        <p:cNvPr id="1" name="Shape 18"/>
        <p:cNvGrpSpPr/>
        <p:nvPr/>
      </p:nvGrpSpPr>
      <p:grpSpPr>
        <a:xfrm>
          <a:off x="0" y="0"/>
          <a:ext cx="0" cy="0"/>
          <a:chOff x="0" y="0"/>
          <a:chExt cx="0" cy="0"/>
        </a:xfrm>
      </p:grpSpPr>
      <p:sp>
        <p:nvSpPr>
          <p:cNvPr id="428" name="Picture Placeholder 4">
            <a:extLst>
              <a:ext uri="{FF2B5EF4-FFF2-40B4-BE49-F238E27FC236}">
                <a16:creationId xmlns:a16="http://schemas.microsoft.com/office/drawing/2014/main" id="{97241FB5-F1DB-4FA6-B7C8-29B5857311CC}"/>
              </a:ext>
            </a:extLst>
          </p:cNvPr>
          <p:cNvSpPr>
            <a:spLocks noGrp="1"/>
          </p:cNvSpPr>
          <p:nvPr>
            <p:ph type="pic" sz="quarter" idx="11" hasCustomPrompt="1"/>
          </p:nvPr>
        </p:nvSpPr>
        <p:spPr>
          <a:xfrm>
            <a:off x="-1" y="0"/>
            <a:ext cx="4079055" cy="6837561"/>
          </a:xfrm>
          <a:pattFill prst="ltDnDiag">
            <a:fgClr>
              <a:schemeClr val="accent1"/>
            </a:fgClr>
            <a:bgClr>
              <a:schemeClr val="bg1"/>
            </a:bgClr>
          </a:pattFill>
        </p:spPr>
        <p:txBody>
          <a:bodyPr>
            <a:noAutofit/>
          </a:bodyPr>
          <a:lstStyle>
            <a:lvl1pPr marL="0" indent="0">
              <a:buNone/>
              <a:defRPr/>
            </a:lvl1pPr>
          </a:lstStyle>
          <a:p>
            <a:r>
              <a:rPr lang="en-US" dirty="0"/>
              <a:t>Image placeholder: Click the icon to insert, or drag &amp; </a:t>
            </a:r>
            <a:br>
              <a:rPr lang="en-US" dirty="0"/>
            </a:br>
            <a:r>
              <a:rPr lang="en-US" dirty="0"/>
              <a:t>drop your picture.</a:t>
            </a:r>
          </a:p>
          <a:p>
            <a:br>
              <a:rPr lang="en-US" dirty="0"/>
            </a:br>
            <a:br>
              <a:rPr lang="en-US" dirty="0"/>
            </a:br>
            <a:r>
              <a:rPr lang="en-US" dirty="0"/>
              <a:t>To adjust, right-click → </a:t>
            </a:r>
            <a:r>
              <a:rPr lang="en-US" b="1" dirty="0"/>
              <a:t>Crop</a:t>
            </a:r>
            <a:r>
              <a:rPr lang="en-US" dirty="0"/>
              <a:t> and drag to reposition.</a:t>
            </a:r>
          </a:p>
        </p:txBody>
      </p:sp>
      <p:grpSp>
        <p:nvGrpSpPr>
          <p:cNvPr id="5" name="Quotation Icon">
            <a:extLst>
              <a:ext uri="{FF2B5EF4-FFF2-40B4-BE49-F238E27FC236}">
                <a16:creationId xmlns:a16="http://schemas.microsoft.com/office/drawing/2014/main" id="{9D1454FD-2580-48C1-A0B7-A48B4264A53F}"/>
              </a:ext>
            </a:extLst>
          </p:cNvPr>
          <p:cNvGrpSpPr/>
          <p:nvPr userDrawn="1"/>
        </p:nvGrpSpPr>
        <p:grpSpPr>
          <a:xfrm>
            <a:off x="3526767" y="626332"/>
            <a:ext cx="1075600" cy="1075600"/>
            <a:chOff x="3526767" y="626332"/>
            <a:chExt cx="1075600" cy="1075600"/>
          </a:xfrm>
        </p:grpSpPr>
        <p:sp>
          <p:nvSpPr>
            <p:cNvPr id="20" name="quotation mark background box"/>
            <p:cNvSpPr/>
            <p:nvPr userDrawn="1"/>
          </p:nvSpPr>
          <p:spPr>
            <a:xfrm>
              <a:off x="3526767" y="626332"/>
              <a:ext cx="1075600" cy="10756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6" name="quotation mark">
              <a:extLst>
                <a:ext uri="{FF2B5EF4-FFF2-40B4-BE49-F238E27FC236}">
                  <a16:creationId xmlns:a16="http://schemas.microsoft.com/office/drawing/2014/main" id="{4481616F-D7C0-4BA5-83F8-72BD1292C96C}"/>
                </a:ext>
              </a:extLst>
            </p:cNvPr>
            <p:cNvSpPr txBox="1"/>
            <p:nvPr userDrawn="1"/>
          </p:nvSpPr>
          <p:spPr>
            <a:xfrm>
              <a:off x="3835855" y="974170"/>
              <a:ext cx="460177" cy="361950"/>
            </a:xfrm>
            <a:custGeom>
              <a:avLst/>
              <a:gdLst/>
              <a:ahLst/>
              <a:cxnLst/>
              <a:rect l="l" t="t" r="r" b="b"/>
              <a:pathLst>
                <a:path w="460177" h="361950">
                  <a:moveTo>
                    <a:pt x="427435" y="0"/>
                  </a:moveTo>
                  <a:lnTo>
                    <a:pt x="460177" y="69056"/>
                  </a:lnTo>
                  <a:cubicBezTo>
                    <a:pt x="426840" y="80168"/>
                    <a:pt x="402928" y="95646"/>
                    <a:pt x="388442" y="115490"/>
                  </a:cubicBezTo>
                  <a:cubicBezTo>
                    <a:pt x="373956" y="135334"/>
                    <a:pt x="366316" y="161726"/>
                    <a:pt x="365522" y="194667"/>
                  </a:cubicBezTo>
                  <a:lnTo>
                    <a:pt x="446485" y="194667"/>
                  </a:lnTo>
                  <a:lnTo>
                    <a:pt x="446485" y="361950"/>
                  </a:lnTo>
                  <a:lnTo>
                    <a:pt x="279202" y="361950"/>
                  </a:lnTo>
                  <a:lnTo>
                    <a:pt x="279202" y="242292"/>
                  </a:lnTo>
                  <a:cubicBezTo>
                    <a:pt x="279202" y="193476"/>
                    <a:pt x="283468" y="155178"/>
                    <a:pt x="292001" y="127396"/>
                  </a:cubicBezTo>
                  <a:cubicBezTo>
                    <a:pt x="300534" y="99615"/>
                    <a:pt x="316409" y="74612"/>
                    <a:pt x="339626" y="52387"/>
                  </a:cubicBezTo>
                  <a:cubicBezTo>
                    <a:pt x="362843" y="30162"/>
                    <a:pt x="392113" y="12700"/>
                    <a:pt x="427435" y="0"/>
                  </a:cubicBezTo>
                  <a:close/>
                  <a:moveTo>
                    <a:pt x="148233" y="0"/>
                  </a:moveTo>
                  <a:lnTo>
                    <a:pt x="180975" y="69056"/>
                  </a:lnTo>
                  <a:cubicBezTo>
                    <a:pt x="147638" y="80168"/>
                    <a:pt x="123726" y="95646"/>
                    <a:pt x="109240" y="115490"/>
                  </a:cubicBezTo>
                  <a:cubicBezTo>
                    <a:pt x="94754" y="135334"/>
                    <a:pt x="87114" y="161726"/>
                    <a:pt x="86321" y="194667"/>
                  </a:cubicBezTo>
                  <a:lnTo>
                    <a:pt x="167283" y="194667"/>
                  </a:lnTo>
                  <a:lnTo>
                    <a:pt x="167283" y="361950"/>
                  </a:lnTo>
                  <a:lnTo>
                    <a:pt x="0" y="361950"/>
                  </a:lnTo>
                  <a:lnTo>
                    <a:pt x="0" y="242292"/>
                  </a:lnTo>
                  <a:cubicBezTo>
                    <a:pt x="0" y="193873"/>
                    <a:pt x="4267" y="155674"/>
                    <a:pt x="12800" y="127694"/>
                  </a:cubicBezTo>
                  <a:cubicBezTo>
                    <a:pt x="21332" y="99714"/>
                    <a:pt x="37108" y="74612"/>
                    <a:pt x="60127" y="52387"/>
                  </a:cubicBezTo>
                  <a:cubicBezTo>
                    <a:pt x="83146" y="30162"/>
                    <a:pt x="112514" y="12700"/>
                    <a:pt x="148233" y="0"/>
                  </a:cubicBezTo>
                  <a:close/>
                </a:path>
              </a:pathLst>
            </a:custGeom>
            <a:solidFill>
              <a:srgbClr val="FFFFF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lvl="0" indent="0" algn="ctr" rtl="0">
                <a:spcBef>
                  <a:spcPts val="0"/>
                </a:spcBef>
                <a:spcAft>
                  <a:spcPts val="0"/>
                </a:spcAft>
                <a:buNone/>
              </a:pPr>
              <a:endParaRPr sz="9600" b="1" dirty="0">
                <a:solidFill>
                  <a:srgbClr val="FFFFFF"/>
                </a:solidFill>
              </a:endParaRPr>
            </a:p>
          </p:txBody>
        </p:sp>
      </p:grpSp>
      <p:sp>
        <p:nvSpPr>
          <p:cNvPr id="3" name="Text Placeholder 2">
            <a:extLst>
              <a:ext uri="{FF2B5EF4-FFF2-40B4-BE49-F238E27FC236}">
                <a16:creationId xmlns:a16="http://schemas.microsoft.com/office/drawing/2014/main" id="{32C6EBDD-27DC-40DB-9636-51A0734F5B9A}"/>
              </a:ext>
            </a:extLst>
          </p:cNvPr>
          <p:cNvSpPr>
            <a:spLocks noGrp="1"/>
          </p:cNvSpPr>
          <p:nvPr>
            <p:ph type="body" sz="quarter" idx="10" hasCustomPrompt="1"/>
          </p:nvPr>
        </p:nvSpPr>
        <p:spPr>
          <a:xfrm>
            <a:off x="4975433" y="1271016"/>
            <a:ext cx="6664117" cy="4863084"/>
          </a:xfrm>
        </p:spPr>
        <p:txBody>
          <a:bodyPr>
            <a:noAutofit/>
          </a:bodyPr>
          <a:lstStyle>
            <a:lvl1pPr marL="0" indent="0">
              <a:buNone/>
              <a:defRPr sz="2800" b="1">
                <a:solidFill>
                  <a:schemeClr val="bg1"/>
                </a:solidFill>
                <a:latin typeface="+mn-lt"/>
              </a:defRPr>
            </a:lvl1pPr>
          </a:lstStyle>
          <a:p>
            <a:pPr lvl="0"/>
            <a:r>
              <a:rPr lang="en-US" dirty="0"/>
              <a:t>Quote Layout – Click to Edit</a:t>
            </a:r>
          </a:p>
        </p:txBody>
      </p:sp>
      <p:grpSp>
        <p:nvGrpSpPr>
          <p:cNvPr id="12" name="Wind Footer">
            <a:extLst>
              <a:ext uri="{FF2B5EF4-FFF2-40B4-BE49-F238E27FC236}">
                <a16:creationId xmlns:a16="http://schemas.microsoft.com/office/drawing/2014/main" id="{58668DEB-0A01-45EE-A67A-0B0AC60DEB93}"/>
              </a:ext>
            </a:extLst>
          </p:cNvPr>
          <p:cNvGrpSpPr/>
          <p:nvPr userDrawn="1"/>
        </p:nvGrpSpPr>
        <p:grpSpPr>
          <a:xfrm>
            <a:off x="0" y="6400800"/>
            <a:ext cx="12198096" cy="457200"/>
            <a:chOff x="0" y="6400800"/>
            <a:chExt cx="12198096" cy="457200"/>
          </a:xfrm>
        </p:grpSpPr>
        <p:sp>
          <p:nvSpPr>
            <p:cNvPr id="13" name="Rectangle 12">
              <a:extLst>
                <a:ext uri="{FF2B5EF4-FFF2-40B4-BE49-F238E27FC236}">
                  <a16:creationId xmlns:a16="http://schemas.microsoft.com/office/drawing/2014/main" id="{F9545229-E9C7-4619-9B51-4C835018B87D}"/>
                </a:ext>
              </a:extLst>
            </p:cNvPr>
            <p:cNvSpPr/>
            <p:nvPr/>
          </p:nvSpPr>
          <p:spPr>
            <a:xfrm>
              <a:off x="0" y="6400800"/>
              <a:ext cx="12198096" cy="457200"/>
            </a:xfrm>
            <a:prstGeom prst="rect">
              <a:avLst/>
            </a:prstGeom>
            <a:gradFill flip="none" rotWithShape="1">
              <a:gsLst>
                <a:gs pos="0">
                  <a:srgbClr val="44958A"/>
                </a:gs>
                <a:gs pos="100000">
                  <a:srgbClr val="3A7F7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E667445B-4C92-4849-B2DD-7F510F17DAB4}"/>
                </a:ext>
              </a:extLst>
            </p:cNvPr>
            <p:cNvSpPr txBox="1"/>
            <p:nvPr/>
          </p:nvSpPr>
          <p:spPr>
            <a:xfrm>
              <a:off x="10818876" y="6490901"/>
              <a:ext cx="1371600" cy="276999"/>
            </a:xfrm>
            <a:prstGeom prst="rect">
              <a:avLst/>
            </a:prstGeom>
            <a:noFill/>
          </p:spPr>
          <p:txBody>
            <a:bodyPr wrap="square" rtlCol="0">
              <a:spAutoFit/>
            </a:bodyPr>
            <a:lstStyle/>
            <a:p>
              <a:r>
                <a:rPr lang="en-US" sz="1200" spc="300" dirty="0">
                  <a:solidFill>
                    <a:schemeClr val="bg1"/>
                  </a:solidFill>
                </a:rPr>
                <a:t>WIND 2026</a:t>
              </a:r>
            </a:p>
          </p:txBody>
        </p:sp>
        <p:cxnSp>
          <p:nvCxnSpPr>
            <p:cNvPr id="15" name="footer separator">
              <a:extLst>
                <a:ext uri="{FF2B5EF4-FFF2-40B4-BE49-F238E27FC236}">
                  <a16:creationId xmlns:a16="http://schemas.microsoft.com/office/drawing/2014/main" id="{460D2B1B-DE41-4706-9998-33155B503D75}"/>
                </a:ext>
              </a:extLst>
            </p:cNvPr>
            <p:cNvCxnSpPr>
              <a:cxnSpLocks/>
            </p:cNvCxnSpPr>
            <p:nvPr/>
          </p:nvCxnSpPr>
          <p:spPr>
            <a:xfrm>
              <a:off x="10680936" y="6463393"/>
              <a:ext cx="0" cy="332014"/>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17" name="Wind presentation lockup">
              <a:extLst>
                <a:ext uri="{FF2B5EF4-FFF2-40B4-BE49-F238E27FC236}">
                  <a16:creationId xmlns:a16="http://schemas.microsoft.com/office/drawing/2014/main" id="{30A8EAFA-AC2C-4BE1-800F-C210F1510BB2}"/>
                </a:ext>
              </a:extLst>
            </p:cNvPr>
            <p:cNvPicPr>
              <a:picLocks noChangeAspect="1"/>
            </p:cNvPicPr>
            <p:nvPr/>
          </p:nvPicPr>
          <p:blipFill>
            <a:blip r:embed="rId2"/>
            <a:stretch>
              <a:fillRect/>
            </a:stretch>
          </p:blipFill>
          <p:spPr>
            <a:xfrm>
              <a:off x="8911737" y="6425184"/>
              <a:ext cx="1597155" cy="408433"/>
            </a:xfrm>
            <a:prstGeom prst="rect">
              <a:avLst/>
            </a:prstGeom>
          </p:spPr>
        </p:pic>
      </p:grpSp>
    </p:spTree>
    <p:extLst>
      <p:ext uri="{BB962C8B-B14F-4D97-AF65-F5344CB8AC3E}">
        <p14:creationId xmlns:p14="http://schemas.microsoft.com/office/powerpoint/2010/main" val="24670511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preserve="1" userDrawn="1">
  <p:cSld name="1_Quote">
    <p:bg>
      <p:bgPr>
        <a:solidFill>
          <a:schemeClr val="tx2"/>
        </a:solidFill>
        <a:effectLst/>
      </p:bgPr>
    </p:bg>
    <p:spTree>
      <p:nvGrpSpPr>
        <p:cNvPr id="1" name="Shape 18"/>
        <p:cNvGrpSpPr/>
        <p:nvPr/>
      </p:nvGrpSpPr>
      <p:grpSpPr>
        <a:xfrm>
          <a:off x="0" y="0"/>
          <a:ext cx="0" cy="0"/>
          <a:chOff x="0" y="0"/>
          <a:chExt cx="0" cy="0"/>
        </a:xfrm>
      </p:grpSpPr>
      <p:sp>
        <p:nvSpPr>
          <p:cNvPr id="3" name="Text Placeholder 2">
            <a:extLst>
              <a:ext uri="{FF2B5EF4-FFF2-40B4-BE49-F238E27FC236}">
                <a16:creationId xmlns:a16="http://schemas.microsoft.com/office/drawing/2014/main" id="{32C6EBDD-27DC-40DB-9636-51A0734F5B9A}"/>
              </a:ext>
            </a:extLst>
          </p:cNvPr>
          <p:cNvSpPr>
            <a:spLocks noGrp="1"/>
          </p:cNvSpPr>
          <p:nvPr>
            <p:ph type="body" sz="quarter" idx="10" hasCustomPrompt="1"/>
          </p:nvPr>
        </p:nvSpPr>
        <p:spPr>
          <a:xfrm>
            <a:off x="1841534" y="1197864"/>
            <a:ext cx="9789921" cy="4936236"/>
          </a:xfrm>
        </p:spPr>
        <p:txBody>
          <a:bodyPr>
            <a:normAutofit/>
          </a:bodyPr>
          <a:lstStyle>
            <a:lvl1pPr marL="0" indent="0">
              <a:buNone/>
              <a:defRPr sz="2800" b="1">
                <a:solidFill>
                  <a:schemeClr val="bg1"/>
                </a:solidFill>
                <a:latin typeface="+mn-lt"/>
              </a:defRPr>
            </a:lvl1pPr>
          </a:lstStyle>
          <a:p>
            <a:pPr lvl="0"/>
            <a:r>
              <a:rPr lang="en-US" dirty="0"/>
              <a:t>Quote Layout – Click to Edit</a:t>
            </a:r>
          </a:p>
        </p:txBody>
      </p:sp>
      <p:grpSp>
        <p:nvGrpSpPr>
          <p:cNvPr id="12" name="Quotation Icon">
            <a:extLst>
              <a:ext uri="{FF2B5EF4-FFF2-40B4-BE49-F238E27FC236}">
                <a16:creationId xmlns:a16="http://schemas.microsoft.com/office/drawing/2014/main" id="{A0AA83BB-1B6C-4B7C-97D6-07AA7F38C318}"/>
              </a:ext>
            </a:extLst>
          </p:cNvPr>
          <p:cNvGrpSpPr/>
          <p:nvPr userDrawn="1"/>
        </p:nvGrpSpPr>
        <p:grpSpPr>
          <a:xfrm>
            <a:off x="547688" y="542575"/>
            <a:ext cx="1075600" cy="1075600"/>
            <a:chOff x="3526767" y="626332"/>
            <a:chExt cx="1075600" cy="1075600"/>
          </a:xfrm>
        </p:grpSpPr>
        <p:sp>
          <p:nvSpPr>
            <p:cNvPr id="13" name="quotation mark background box">
              <a:extLst>
                <a:ext uri="{FF2B5EF4-FFF2-40B4-BE49-F238E27FC236}">
                  <a16:creationId xmlns:a16="http://schemas.microsoft.com/office/drawing/2014/main" id="{4FE9FE5D-467E-4953-B589-DE905FB2CE43}"/>
                </a:ext>
              </a:extLst>
            </p:cNvPr>
            <p:cNvSpPr/>
            <p:nvPr userDrawn="1"/>
          </p:nvSpPr>
          <p:spPr>
            <a:xfrm>
              <a:off x="3526767" y="626332"/>
              <a:ext cx="1075600" cy="10756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4" name="quotation mark">
              <a:extLst>
                <a:ext uri="{FF2B5EF4-FFF2-40B4-BE49-F238E27FC236}">
                  <a16:creationId xmlns:a16="http://schemas.microsoft.com/office/drawing/2014/main" id="{4D4682E0-DDDF-48CF-9DF7-BAE28F1D1B71}"/>
                </a:ext>
              </a:extLst>
            </p:cNvPr>
            <p:cNvSpPr txBox="1"/>
            <p:nvPr userDrawn="1"/>
          </p:nvSpPr>
          <p:spPr>
            <a:xfrm>
              <a:off x="3835855" y="974170"/>
              <a:ext cx="460177" cy="361950"/>
            </a:xfrm>
            <a:custGeom>
              <a:avLst/>
              <a:gdLst/>
              <a:ahLst/>
              <a:cxnLst/>
              <a:rect l="l" t="t" r="r" b="b"/>
              <a:pathLst>
                <a:path w="460177" h="361950">
                  <a:moveTo>
                    <a:pt x="427435" y="0"/>
                  </a:moveTo>
                  <a:lnTo>
                    <a:pt x="460177" y="69056"/>
                  </a:lnTo>
                  <a:cubicBezTo>
                    <a:pt x="426840" y="80168"/>
                    <a:pt x="402928" y="95646"/>
                    <a:pt x="388442" y="115490"/>
                  </a:cubicBezTo>
                  <a:cubicBezTo>
                    <a:pt x="373956" y="135334"/>
                    <a:pt x="366316" y="161726"/>
                    <a:pt x="365522" y="194667"/>
                  </a:cubicBezTo>
                  <a:lnTo>
                    <a:pt x="446485" y="194667"/>
                  </a:lnTo>
                  <a:lnTo>
                    <a:pt x="446485" y="361950"/>
                  </a:lnTo>
                  <a:lnTo>
                    <a:pt x="279202" y="361950"/>
                  </a:lnTo>
                  <a:lnTo>
                    <a:pt x="279202" y="242292"/>
                  </a:lnTo>
                  <a:cubicBezTo>
                    <a:pt x="279202" y="193476"/>
                    <a:pt x="283468" y="155178"/>
                    <a:pt x="292001" y="127396"/>
                  </a:cubicBezTo>
                  <a:cubicBezTo>
                    <a:pt x="300534" y="99615"/>
                    <a:pt x="316409" y="74612"/>
                    <a:pt x="339626" y="52387"/>
                  </a:cubicBezTo>
                  <a:cubicBezTo>
                    <a:pt x="362843" y="30162"/>
                    <a:pt x="392113" y="12700"/>
                    <a:pt x="427435" y="0"/>
                  </a:cubicBezTo>
                  <a:close/>
                  <a:moveTo>
                    <a:pt x="148233" y="0"/>
                  </a:moveTo>
                  <a:lnTo>
                    <a:pt x="180975" y="69056"/>
                  </a:lnTo>
                  <a:cubicBezTo>
                    <a:pt x="147638" y="80168"/>
                    <a:pt x="123726" y="95646"/>
                    <a:pt x="109240" y="115490"/>
                  </a:cubicBezTo>
                  <a:cubicBezTo>
                    <a:pt x="94754" y="135334"/>
                    <a:pt x="87114" y="161726"/>
                    <a:pt x="86321" y="194667"/>
                  </a:cubicBezTo>
                  <a:lnTo>
                    <a:pt x="167283" y="194667"/>
                  </a:lnTo>
                  <a:lnTo>
                    <a:pt x="167283" y="361950"/>
                  </a:lnTo>
                  <a:lnTo>
                    <a:pt x="0" y="361950"/>
                  </a:lnTo>
                  <a:lnTo>
                    <a:pt x="0" y="242292"/>
                  </a:lnTo>
                  <a:cubicBezTo>
                    <a:pt x="0" y="193873"/>
                    <a:pt x="4267" y="155674"/>
                    <a:pt x="12800" y="127694"/>
                  </a:cubicBezTo>
                  <a:cubicBezTo>
                    <a:pt x="21332" y="99714"/>
                    <a:pt x="37108" y="74612"/>
                    <a:pt x="60127" y="52387"/>
                  </a:cubicBezTo>
                  <a:cubicBezTo>
                    <a:pt x="83146" y="30162"/>
                    <a:pt x="112514" y="12700"/>
                    <a:pt x="148233" y="0"/>
                  </a:cubicBezTo>
                  <a:close/>
                </a:path>
              </a:pathLst>
            </a:custGeom>
            <a:solidFill>
              <a:srgbClr val="FFFFF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lvl="0" indent="0" algn="ctr" rtl="0">
                <a:spcBef>
                  <a:spcPts val="0"/>
                </a:spcBef>
                <a:spcAft>
                  <a:spcPts val="0"/>
                </a:spcAft>
                <a:buNone/>
              </a:pPr>
              <a:endParaRPr sz="9600" b="1" dirty="0">
                <a:solidFill>
                  <a:srgbClr val="FFFFFF"/>
                </a:solidFill>
              </a:endParaRPr>
            </a:p>
          </p:txBody>
        </p:sp>
      </p:grpSp>
      <p:grpSp>
        <p:nvGrpSpPr>
          <p:cNvPr id="15" name="Wind Footer">
            <a:extLst>
              <a:ext uri="{FF2B5EF4-FFF2-40B4-BE49-F238E27FC236}">
                <a16:creationId xmlns:a16="http://schemas.microsoft.com/office/drawing/2014/main" id="{B824A8C3-AF94-4742-973B-3F6736B0BA38}"/>
              </a:ext>
            </a:extLst>
          </p:cNvPr>
          <p:cNvGrpSpPr/>
          <p:nvPr userDrawn="1"/>
        </p:nvGrpSpPr>
        <p:grpSpPr>
          <a:xfrm>
            <a:off x="0" y="6400800"/>
            <a:ext cx="12198096" cy="457200"/>
            <a:chOff x="0" y="6400800"/>
            <a:chExt cx="12198096" cy="457200"/>
          </a:xfrm>
        </p:grpSpPr>
        <p:sp>
          <p:nvSpPr>
            <p:cNvPr id="16" name="Rectangle 15">
              <a:extLst>
                <a:ext uri="{FF2B5EF4-FFF2-40B4-BE49-F238E27FC236}">
                  <a16:creationId xmlns:a16="http://schemas.microsoft.com/office/drawing/2014/main" id="{B83E95A7-94DE-4E89-88C3-9D2DB5AD5F32}"/>
                </a:ext>
              </a:extLst>
            </p:cNvPr>
            <p:cNvSpPr/>
            <p:nvPr/>
          </p:nvSpPr>
          <p:spPr>
            <a:xfrm>
              <a:off x="0" y="6400800"/>
              <a:ext cx="12198096" cy="457200"/>
            </a:xfrm>
            <a:prstGeom prst="rect">
              <a:avLst/>
            </a:prstGeom>
            <a:gradFill flip="none" rotWithShape="1">
              <a:gsLst>
                <a:gs pos="0">
                  <a:srgbClr val="44958A"/>
                </a:gs>
                <a:gs pos="100000">
                  <a:srgbClr val="3A7F7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TextBox 16">
              <a:extLst>
                <a:ext uri="{FF2B5EF4-FFF2-40B4-BE49-F238E27FC236}">
                  <a16:creationId xmlns:a16="http://schemas.microsoft.com/office/drawing/2014/main" id="{8638C4E3-9DAA-4454-B607-74FCC945D588}"/>
                </a:ext>
              </a:extLst>
            </p:cNvPr>
            <p:cNvSpPr txBox="1"/>
            <p:nvPr/>
          </p:nvSpPr>
          <p:spPr>
            <a:xfrm>
              <a:off x="10818876" y="6490901"/>
              <a:ext cx="1371600" cy="276999"/>
            </a:xfrm>
            <a:prstGeom prst="rect">
              <a:avLst/>
            </a:prstGeom>
            <a:noFill/>
          </p:spPr>
          <p:txBody>
            <a:bodyPr wrap="square" rtlCol="0">
              <a:spAutoFit/>
            </a:bodyPr>
            <a:lstStyle/>
            <a:p>
              <a:r>
                <a:rPr lang="en-US" sz="1200" spc="300" dirty="0">
                  <a:solidFill>
                    <a:schemeClr val="bg1"/>
                  </a:solidFill>
                </a:rPr>
                <a:t>WIND 2026</a:t>
              </a:r>
            </a:p>
          </p:txBody>
        </p:sp>
        <p:cxnSp>
          <p:nvCxnSpPr>
            <p:cNvPr id="18" name="footer separator">
              <a:extLst>
                <a:ext uri="{FF2B5EF4-FFF2-40B4-BE49-F238E27FC236}">
                  <a16:creationId xmlns:a16="http://schemas.microsoft.com/office/drawing/2014/main" id="{7784AFC3-78FA-4DDE-926F-357CD01BA38F}"/>
                </a:ext>
              </a:extLst>
            </p:cNvPr>
            <p:cNvCxnSpPr>
              <a:cxnSpLocks/>
            </p:cNvCxnSpPr>
            <p:nvPr/>
          </p:nvCxnSpPr>
          <p:spPr>
            <a:xfrm>
              <a:off x="10680936" y="6463393"/>
              <a:ext cx="0" cy="332014"/>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19" name="Wind presentation lockup">
              <a:extLst>
                <a:ext uri="{FF2B5EF4-FFF2-40B4-BE49-F238E27FC236}">
                  <a16:creationId xmlns:a16="http://schemas.microsoft.com/office/drawing/2014/main" id="{632ED3F9-07A4-4A0F-A702-FBF5ADBF478E}"/>
                </a:ext>
              </a:extLst>
            </p:cNvPr>
            <p:cNvPicPr>
              <a:picLocks noChangeAspect="1"/>
            </p:cNvPicPr>
            <p:nvPr/>
          </p:nvPicPr>
          <p:blipFill>
            <a:blip r:embed="rId2"/>
            <a:stretch>
              <a:fillRect/>
            </a:stretch>
          </p:blipFill>
          <p:spPr>
            <a:xfrm>
              <a:off x="8911737" y="6425184"/>
              <a:ext cx="1597155" cy="408433"/>
            </a:xfrm>
            <a:prstGeom prst="rect">
              <a:avLst/>
            </a:prstGeom>
          </p:spPr>
        </p:pic>
      </p:grpSp>
    </p:spTree>
    <p:extLst>
      <p:ext uri="{BB962C8B-B14F-4D97-AF65-F5344CB8AC3E}">
        <p14:creationId xmlns:p14="http://schemas.microsoft.com/office/powerpoint/2010/main" val="42660429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Alt 2">
    <p:bg>
      <p:bgRef idx="1001">
        <a:schemeClr val="bg2"/>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CC74154-920A-7908-96E4-FCAB9EB05834}"/>
              </a:ext>
            </a:extLst>
          </p:cNvPr>
          <p:cNvSpPr>
            <a:spLocks noGrp="1"/>
          </p:cNvSpPr>
          <p:nvPr>
            <p:ph type="ctrTitle" hasCustomPrompt="1"/>
          </p:nvPr>
        </p:nvSpPr>
        <p:spPr>
          <a:xfrm>
            <a:off x="4706223" y="2197894"/>
            <a:ext cx="6933327" cy="1231106"/>
          </a:xfrm>
          <a:prstGeom prst="rect">
            <a:avLst/>
          </a:prstGeom>
        </p:spPr>
        <p:txBody>
          <a:bodyPr lIns="91440" tIns="45720" rIns="91440" bIns="45720" anchor="b" anchorCtr="0">
            <a:noAutofit/>
          </a:bodyPr>
          <a:lstStyle>
            <a:lvl1pPr algn="l">
              <a:defRPr sz="3600">
                <a:solidFill>
                  <a:schemeClr val="tx2"/>
                </a:solidFill>
              </a:defRPr>
            </a:lvl1pPr>
          </a:lstStyle>
          <a:p>
            <a:r>
              <a:rPr lang="en-US" dirty="0"/>
              <a:t>Section Break with Image – Click to Edit</a:t>
            </a:r>
          </a:p>
        </p:txBody>
      </p:sp>
      <p:sp>
        <p:nvSpPr>
          <p:cNvPr id="9" name="Subtitle 2">
            <a:extLst>
              <a:ext uri="{FF2B5EF4-FFF2-40B4-BE49-F238E27FC236}">
                <a16:creationId xmlns:a16="http://schemas.microsoft.com/office/drawing/2014/main" id="{DACA531E-D6C1-E9A7-B39A-A410B89BA0D5}"/>
              </a:ext>
            </a:extLst>
          </p:cNvPr>
          <p:cNvSpPr>
            <a:spLocks noGrp="1"/>
          </p:cNvSpPr>
          <p:nvPr>
            <p:ph type="subTitle" idx="1" hasCustomPrompt="1"/>
          </p:nvPr>
        </p:nvSpPr>
        <p:spPr>
          <a:xfrm>
            <a:off x="4706222" y="3547533"/>
            <a:ext cx="6933327" cy="2586567"/>
          </a:xfrm>
        </p:spPr>
        <p:txBody>
          <a:bodyPr lIns="91440" tIns="45720" rIns="91440" bIns="45720">
            <a:noAutofit/>
          </a:bodyPr>
          <a:lstStyle>
            <a:lvl1pPr marL="0" indent="0" algn="l">
              <a:buNone/>
              <a:defRPr sz="2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cxnSp>
        <p:nvCxnSpPr>
          <p:cNvPr id="2" name="Straight Connector 1">
            <a:extLst>
              <a:ext uri="{FF2B5EF4-FFF2-40B4-BE49-F238E27FC236}">
                <a16:creationId xmlns:a16="http://schemas.microsoft.com/office/drawing/2014/main" id="{EB25B380-0B57-4162-9BED-4DF840156EA3}"/>
              </a:ext>
            </a:extLst>
          </p:cNvPr>
          <p:cNvCxnSpPr/>
          <p:nvPr userDrawn="1"/>
        </p:nvCxnSpPr>
        <p:spPr>
          <a:xfrm>
            <a:off x="529817" y="1836282"/>
            <a:ext cx="11085533" cy="0"/>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4" name="Picture Placeholder 3">
            <a:extLst>
              <a:ext uri="{FF2B5EF4-FFF2-40B4-BE49-F238E27FC236}">
                <a16:creationId xmlns:a16="http://schemas.microsoft.com/office/drawing/2014/main" id="{558ECB7B-306C-6137-62C5-DFCDB0C9049E}"/>
              </a:ext>
            </a:extLst>
          </p:cNvPr>
          <p:cNvSpPr>
            <a:spLocks noGrp="1"/>
          </p:cNvSpPr>
          <p:nvPr>
            <p:ph type="pic" sz="quarter" idx="13"/>
          </p:nvPr>
        </p:nvSpPr>
        <p:spPr>
          <a:xfrm>
            <a:off x="0" y="0"/>
            <a:ext cx="4010526" cy="6858000"/>
          </a:xfrm>
        </p:spPr>
        <p:txBody>
          <a:bodyPr>
            <a:noAutofit/>
          </a:bodyPr>
          <a:lstStyle>
            <a:lvl1pPr marL="0" indent="0">
              <a:buNone/>
              <a:defRPr/>
            </a:lvl1pPr>
          </a:lstStyle>
          <a:p>
            <a:r>
              <a:rPr lang="en-US"/>
              <a:t>Click icon to add picture</a:t>
            </a:r>
            <a:endParaRPr lang="en-US" dirty="0"/>
          </a:p>
        </p:txBody>
      </p:sp>
      <p:grpSp>
        <p:nvGrpSpPr>
          <p:cNvPr id="16" name="Wind Footer">
            <a:extLst>
              <a:ext uri="{FF2B5EF4-FFF2-40B4-BE49-F238E27FC236}">
                <a16:creationId xmlns:a16="http://schemas.microsoft.com/office/drawing/2014/main" id="{C0B0AA4A-A065-49D7-92F3-6D39552080AB}"/>
              </a:ext>
            </a:extLst>
          </p:cNvPr>
          <p:cNvGrpSpPr/>
          <p:nvPr userDrawn="1"/>
        </p:nvGrpSpPr>
        <p:grpSpPr>
          <a:xfrm>
            <a:off x="8911737" y="6425184"/>
            <a:ext cx="3278739" cy="408433"/>
            <a:chOff x="8911737" y="6425184"/>
            <a:chExt cx="3278739" cy="408433"/>
          </a:xfrm>
        </p:grpSpPr>
        <p:sp>
          <p:nvSpPr>
            <p:cNvPr id="18" name="TextBox 17">
              <a:extLst>
                <a:ext uri="{FF2B5EF4-FFF2-40B4-BE49-F238E27FC236}">
                  <a16:creationId xmlns:a16="http://schemas.microsoft.com/office/drawing/2014/main" id="{50C0F75F-3772-429E-AC9C-10100B1593B2}"/>
                </a:ext>
              </a:extLst>
            </p:cNvPr>
            <p:cNvSpPr txBox="1"/>
            <p:nvPr/>
          </p:nvSpPr>
          <p:spPr>
            <a:xfrm>
              <a:off x="10818876" y="6490901"/>
              <a:ext cx="1371600" cy="276999"/>
            </a:xfrm>
            <a:prstGeom prst="rect">
              <a:avLst/>
            </a:prstGeom>
            <a:noFill/>
          </p:spPr>
          <p:txBody>
            <a:bodyPr wrap="square" rtlCol="0">
              <a:spAutoFit/>
            </a:bodyPr>
            <a:lstStyle/>
            <a:p>
              <a:r>
                <a:rPr lang="en-US" sz="1200" spc="300" dirty="0">
                  <a:solidFill>
                    <a:schemeClr val="tx1"/>
                  </a:solidFill>
                </a:rPr>
                <a:t>WIND 2026</a:t>
              </a:r>
            </a:p>
          </p:txBody>
        </p:sp>
        <p:cxnSp>
          <p:nvCxnSpPr>
            <p:cNvPr id="19" name="footer separator">
              <a:extLst>
                <a:ext uri="{FF2B5EF4-FFF2-40B4-BE49-F238E27FC236}">
                  <a16:creationId xmlns:a16="http://schemas.microsoft.com/office/drawing/2014/main" id="{D11CE768-A3F4-4136-94DA-B5CD2A874FE0}"/>
                </a:ext>
              </a:extLst>
            </p:cNvPr>
            <p:cNvCxnSpPr>
              <a:cxnSpLocks/>
            </p:cNvCxnSpPr>
            <p:nvPr/>
          </p:nvCxnSpPr>
          <p:spPr>
            <a:xfrm>
              <a:off x="10680936" y="6463393"/>
              <a:ext cx="0" cy="332014"/>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20" name="Wind presentation lockup">
              <a:extLst>
                <a:ext uri="{FF2B5EF4-FFF2-40B4-BE49-F238E27FC236}">
                  <a16:creationId xmlns:a16="http://schemas.microsoft.com/office/drawing/2014/main" id="{8D2584DB-2585-4B14-B877-FF1287D20A4E}"/>
                </a:ext>
              </a:extLst>
            </p:cNvPr>
            <p:cNvPicPr>
              <a:picLocks noChangeAspect="1"/>
            </p:cNvPicPr>
            <p:nvPr/>
          </p:nvPicPr>
          <p:blipFill>
            <a:blip r:embed="rId2"/>
            <a:stretch>
              <a:fillRect/>
            </a:stretch>
          </p:blipFill>
          <p:spPr>
            <a:xfrm>
              <a:off x="8911737" y="6425184"/>
              <a:ext cx="1597155" cy="408433"/>
            </a:xfrm>
            <a:prstGeom prst="rect">
              <a:avLst/>
            </a:prstGeom>
          </p:spPr>
        </p:pic>
      </p:grpSp>
    </p:spTree>
    <p:extLst>
      <p:ext uri="{BB962C8B-B14F-4D97-AF65-F5344CB8AC3E}">
        <p14:creationId xmlns:p14="http://schemas.microsoft.com/office/powerpoint/2010/main" val="33164789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9FD9A-89BA-87FA-46F3-ABD5C3E09F25}"/>
              </a:ext>
            </a:extLst>
          </p:cNvPr>
          <p:cNvSpPr>
            <a:spLocks noGrp="1"/>
          </p:cNvSpPr>
          <p:nvPr>
            <p:ph type="title" hasCustomPrompt="1"/>
          </p:nvPr>
        </p:nvSpPr>
        <p:spPr/>
        <p:txBody>
          <a:bodyPr vert="horz" lIns="91440" tIns="45720" rIns="91440" bIns="45720" rtlCol="0" anchor="b">
            <a:normAutofit/>
          </a:bodyPr>
          <a:lstStyle>
            <a:lvl1pPr>
              <a:defRPr lang="en-US" dirty="0"/>
            </a:lvl1pPr>
          </a:lstStyle>
          <a:p>
            <a:pPr lvl="0"/>
            <a:r>
              <a:rPr lang="en-US" dirty="0"/>
              <a:t>Two Content Layout – Click to Edit</a:t>
            </a:r>
          </a:p>
        </p:txBody>
      </p:sp>
      <p:sp>
        <p:nvSpPr>
          <p:cNvPr id="3" name="Content Placeholder 2">
            <a:extLst>
              <a:ext uri="{FF2B5EF4-FFF2-40B4-BE49-F238E27FC236}">
                <a16:creationId xmlns:a16="http://schemas.microsoft.com/office/drawing/2014/main" id="{48AE0ED8-8C2E-F06E-3281-F98FA5EBC42C}"/>
              </a:ext>
            </a:extLst>
          </p:cNvPr>
          <p:cNvSpPr>
            <a:spLocks noGrp="1"/>
          </p:cNvSpPr>
          <p:nvPr>
            <p:ph sz="half" idx="1" hasCustomPrompt="1"/>
          </p:nvPr>
        </p:nvSpPr>
        <p:spPr>
          <a:xfrm>
            <a:off x="548640" y="1557338"/>
            <a:ext cx="5471160" cy="4578286"/>
          </a:xfrm>
        </p:spPr>
        <p:txBody>
          <a:bodyPr>
            <a:noAutofit/>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4771E54-4554-4DE2-C9D2-D45E923E72CC}"/>
              </a:ext>
            </a:extLst>
          </p:cNvPr>
          <p:cNvSpPr>
            <a:spLocks noGrp="1"/>
          </p:cNvSpPr>
          <p:nvPr>
            <p:ph sz="half" idx="2" hasCustomPrompt="1"/>
          </p:nvPr>
        </p:nvSpPr>
        <p:spPr>
          <a:xfrm>
            <a:off x="6172200" y="1557338"/>
            <a:ext cx="5468112" cy="4578286"/>
          </a:xfrm>
        </p:spPr>
        <p:txBody>
          <a:bodyPr>
            <a:noAutofit/>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Wind Footer">
            <a:extLst>
              <a:ext uri="{FF2B5EF4-FFF2-40B4-BE49-F238E27FC236}">
                <a16:creationId xmlns:a16="http://schemas.microsoft.com/office/drawing/2014/main" id="{0BD7373C-C062-4297-AFD4-F0658799D4E8}"/>
              </a:ext>
            </a:extLst>
          </p:cNvPr>
          <p:cNvGrpSpPr/>
          <p:nvPr userDrawn="1"/>
        </p:nvGrpSpPr>
        <p:grpSpPr>
          <a:xfrm>
            <a:off x="0" y="6400800"/>
            <a:ext cx="12198096" cy="457200"/>
            <a:chOff x="0" y="6400800"/>
            <a:chExt cx="12198096" cy="457200"/>
          </a:xfrm>
        </p:grpSpPr>
        <p:sp>
          <p:nvSpPr>
            <p:cNvPr id="11" name="Rectangle 10">
              <a:extLst>
                <a:ext uri="{FF2B5EF4-FFF2-40B4-BE49-F238E27FC236}">
                  <a16:creationId xmlns:a16="http://schemas.microsoft.com/office/drawing/2014/main" id="{AD27F77E-2FB4-43D1-A8C4-79BDD13D5F1B}"/>
                </a:ext>
              </a:extLst>
            </p:cNvPr>
            <p:cNvSpPr/>
            <p:nvPr/>
          </p:nvSpPr>
          <p:spPr>
            <a:xfrm>
              <a:off x="0" y="6400800"/>
              <a:ext cx="12198096" cy="457200"/>
            </a:xfrm>
            <a:prstGeom prst="rect">
              <a:avLst/>
            </a:prstGeom>
            <a:gradFill flip="none" rotWithShape="1">
              <a:gsLst>
                <a:gs pos="0">
                  <a:srgbClr val="44958A"/>
                </a:gs>
                <a:gs pos="100000">
                  <a:srgbClr val="3A7F7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TextBox 11">
              <a:extLst>
                <a:ext uri="{FF2B5EF4-FFF2-40B4-BE49-F238E27FC236}">
                  <a16:creationId xmlns:a16="http://schemas.microsoft.com/office/drawing/2014/main" id="{93394E8D-54F1-43D8-8B87-70137797ADBE}"/>
                </a:ext>
              </a:extLst>
            </p:cNvPr>
            <p:cNvSpPr txBox="1"/>
            <p:nvPr/>
          </p:nvSpPr>
          <p:spPr>
            <a:xfrm>
              <a:off x="10818876" y="6490901"/>
              <a:ext cx="1371600" cy="276999"/>
            </a:xfrm>
            <a:prstGeom prst="rect">
              <a:avLst/>
            </a:prstGeom>
            <a:noFill/>
          </p:spPr>
          <p:txBody>
            <a:bodyPr wrap="square" rtlCol="0">
              <a:spAutoFit/>
            </a:bodyPr>
            <a:lstStyle/>
            <a:p>
              <a:r>
                <a:rPr lang="en-US" sz="1200" spc="300" dirty="0">
                  <a:solidFill>
                    <a:schemeClr val="bg1"/>
                  </a:solidFill>
                </a:rPr>
                <a:t>WIND 2026</a:t>
              </a:r>
            </a:p>
          </p:txBody>
        </p:sp>
        <p:cxnSp>
          <p:nvCxnSpPr>
            <p:cNvPr id="13" name="footer separator">
              <a:extLst>
                <a:ext uri="{FF2B5EF4-FFF2-40B4-BE49-F238E27FC236}">
                  <a16:creationId xmlns:a16="http://schemas.microsoft.com/office/drawing/2014/main" id="{61456BD0-69A1-4D22-BE5B-BBEED41D8975}"/>
                </a:ext>
              </a:extLst>
            </p:cNvPr>
            <p:cNvCxnSpPr>
              <a:cxnSpLocks/>
            </p:cNvCxnSpPr>
            <p:nvPr/>
          </p:nvCxnSpPr>
          <p:spPr>
            <a:xfrm>
              <a:off x="10680936" y="6463393"/>
              <a:ext cx="0" cy="332014"/>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14" name="Wind presentation lockup">
              <a:extLst>
                <a:ext uri="{FF2B5EF4-FFF2-40B4-BE49-F238E27FC236}">
                  <a16:creationId xmlns:a16="http://schemas.microsoft.com/office/drawing/2014/main" id="{62C73C17-CA49-419D-BA9E-4C982FA008C4}"/>
                </a:ext>
              </a:extLst>
            </p:cNvPr>
            <p:cNvPicPr>
              <a:picLocks noChangeAspect="1"/>
            </p:cNvPicPr>
            <p:nvPr/>
          </p:nvPicPr>
          <p:blipFill>
            <a:blip r:embed="rId2"/>
            <a:stretch>
              <a:fillRect/>
            </a:stretch>
          </p:blipFill>
          <p:spPr>
            <a:xfrm>
              <a:off x="8911737" y="6425184"/>
              <a:ext cx="1597155" cy="408433"/>
            </a:xfrm>
            <a:prstGeom prst="rect">
              <a:avLst/>
            </a:prstGeom>
          </p:spPr>
        </p:pic>
      </p:grpSp>
    </p:spTree>
    <p:extLst>
      <p:ext uri="{BB962C8B-B14F-4D97-AF65-F5344CB8AC3E}">
        <p14:creationId xmlns:p14="http://schemas.microsoft.com/office/powerpoint/2010/main" val="21131149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Alt 3">
    <p:bg>
      <p:bgPr>
        <a:solidFill>
          <a:schemeClr val="tx2"/>
        </a:solidFill>
        <a:effectLst/>
      </p:bgPr>
    </p:bg>
    <p:spTree>
      <p:nvGrpSpPr>
        <p:cNvPr id="1" name=""/>
        <p:cNvGrpSpPr/>
        <p:nvPr/>
      </p:nvGrpSpPr>
      <p:grpSpPr>
        <a:xfrm>
          <a:off x="0" y="0"/>
          <a:ext cx="0" cy="0"/>
          <a:chOff x="0" y="0"/>
          <a:chExt cx="0" cy="0"/>
        </a:xfrm>
      </p:grpSpPr>
      <p:sp>
        <p:nvSpPr>
          <p:cNvPr id="1290" name="Title 848">
            <a:extLst>
              <a:ext uri="{FF2B5EF4-FFF2-40B4-BE49-F238E27FC236}">
                <a16:creationId xmlns:a16="http://schemas.microsoft.com/office/drawing/2014/main" id="{7EB2D115-FB5A-42BE-AEBE-8DB1DA896819}"/>
              </a:ext>
            </a:extLst>
          </p:cNvPr>
          <p:cNvSpPr>
            <a:spLocks noGrp="1"/>
          </p:cNvSpPr>
          <p:nvPr>
            <p:ph type="title" hasCustomPrompt="1"/>
          </p:nvPr>
        </p:nvSpPr>
        <p:spPr>
          <a:xfrm>
            <a:off x="1475873" y="365124"/>
            <a:ext cx="9240253" cy="3210180"/>
          </a:xfrm>
        </p:spPr>
        <p:txBody>
          <a:bodyPr anchor="b" anchorCtr="1">
            <a:noAutofit/>
          </a:bodyPr>
          <a:lstStyle>
            <a:lvl1pPr algn="ctr">
              <a:defRPr>
                <a:solidFill>
                  <a:schemeClr val="bg1"/>
                </a:solidFill>
              </a:defRPr>
            </a:lvl1pPr>
          </a:lstStyle>
          <a:p>
            <a:r>
              <a:rPr lang="en-US" dirty="0"/>
              <a:t>Section Header – Click to Edit</a:t>
            </a:r>
          </a:p>
        </p:txBody>
      </p:sp>
      <p:sp>
        <p:nvSpPr>
          <p:cNvPr id="1291" name="Text Placeholder 851">
            <a:extLst>
              <a:ext uri="{FF2B5EF4-FFF2-40B4-BE49-F238E27FC236}">
                <a16:creationId xmlns:a16="http://schemas.microsoft.com/office/drawing/2014/main" id="{D85E7A4C-D882-4CB9-8C54-2020732A1312}"/>
              </a:ext>
            </a:extLst>
          </p:cNvPr>
          <p:cNvSpPr>
            <a:spLocks noGrp="1"/>
          </p:cNvSpPr>
          <p:nvPr>
            <p:ph type="body" sz="quarter" idx="11" hasCustomPrompt="1"/>
          </p:nvPr>
        </p:nvSpPr>
        <p:spPr>
          <a:xfrm>
            <a:off x="1475873" y="3708400"/>
            <a:ext cx="9240253" cy="2425700"/>
          </a:xfrm>
        </p:spPr>
        <p:txBody>
          <a:bodyPr vert="horz" lIns="91440" tIns="45720" rIns="91440" bIns="45720" rtlCol="0" anchor="t" anchorCtr="1">
            <a:noAutofit/>
          </a:bodyPr>
          <a:lstStyle>
            <a:lvl1pPr marL="0" indent="0" algn="ctr">
              <a:buNone/>
              <a:defRPr lang="en-US" sz="2800" b="1" dirty="0">
                <a:solidFill>
                  <a:schemeClr val="accent1"/>
                </a:solidFill>
              </a:defRPr>
            </a:lvl1pPr>
          </a:lstStyle>
          <a:p>
            <a:pPr marL="342900" lvl="0" indent="-342900" algn="ctr">
              <a:lnSpc>
                <a:spcPts val="2280"/>
              </a:lnSpc>
            </a:pPr>
            <a:r>
              <a:rPr lang="en-US" dirty="0"/>
              <a:t>Click to add subtitle</a:t>
            </a:r>
          </a:p>
        </p:txBody>
      </p:sp>
      <p:grpSp>
        <p:nvGrpSpPr>
          <p:cNvPr id="14" name="Wind Footer">
            <a:extLst>
              <a:ext uri="{FF2B5EF4-FFF2-40B4-BE49-F238E27FC236}">
                <a16:creationId xmlns:a16="http://schemas.microsoft.com/office/drawing/2014/main" id="{0C45E850-C22B-4B25-BC77-560EC80160CA}"/>
              </a:ext>
            </a:extLst>
          </p:cNvPr>
          <p:cNvGrpSpPr/>
          <p:nvPr userDrawn="1"/>
        </p:nvGrpSpPr>
        <p:grpSpPr>
          <a:xfrm>
            <a:off x="8911737" y="6425184"/>
            <a:ext cx="3278739" cy="408433"/>
            <a:chOff x="8911737" y="6425184"/>
            <a:chExt cx="3278739" cy="408433"/>
          </a:xfrm>
        </p:grpSpPr>
        <p:sp>
          <p:nvSpPr>
            <p:cNvPr id="16" name="TextBox 15">
              <a:extLst>
                <a:ext uri="{FF2B5EF4-FFF2-40B4-BE49-F238E27FC236}">
                  <a16:creationId xmlns:a16="http://schemas.microsoft.com/office/drawing/2014/main" id="{8A075832-F90D-48C7-A424-65F9A5DF0C78}"/>
                </a:ext>
              </a:extLst>
            </p:cNvPr>
            <p:cNvSpPr txBox="1"/>
            <p:nvPr/>
          </p:nvSpPr>
          <p:spPr>
            <a:xfrm>
              <a:off x="10818876" y="6490901"/>
              <a:ext cx="1371600" cy="276999"/>
            </a:xfrm>
            <a:prstGeom prst="rect">
              <a:avLst/>
            </a:prstGeom>
            <a:noFill/>
          </p:spPr>
          <p:txBody>
            <a:bodyPr wrap="square" rtlCol="0">
              <a:spAutoFit/>
            </a:bodyPr>
            <a:lstStyle/>
            <a:p>
              <a:r>
                <a:rPr lang="en-US" sz="1200" spc="300" dirty="0">
                  <a:solidFill>
                    <a:schemeClr val="bg1"/>
                  </a:solidFill>
                </a:rPr>
                <a:t>WIND 2026</a:t>
              </a:r>
            </a:p>
          </p:txBody>
        </p:sp>
        <p:cxnSp>
          <p:nvCxnSpPr>
            <p:cNvPr id="17" name="footer separator">
              <a:extLst>
                <a:ext uri="{FF2B5EF4-FFF2-40B4-BE49-F238E27FC236}">
                  <a16:creationId xmlns:a16="http://schemas.microsoft.com/office/drawing/2014/main" id="{4157D72D-3D47-46D7-95D7-D008320A3D4C}"/>
                </a:ext>
              </a:extLst>
            </p:cNvPr>
            <p:cNvCxnSpPr>
              <a:cxnSpLocks/>
            </p:cNvCxnSpPr>
            <p:nvPr/>
          </p:nvCxnSpPr>
          <p:spPr>
            <a:xfrm>
              <a:off x="10680936" y="6463393"/>
              <a:ext cx="0" cy="332014"/>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18" name="Wind presentation lockup">
              <a:extLst>
                <a:ext uri="{FF2B5EF4-FFF2-40B4-BE49-F238E27FC236}">
                  <a16:creationId xmlns:a16="http://schemas.microsoft.com/office/drawing/2014/main" id="{0EFF50BC-CC99-4B18-A6E6-D48EBE45FAE9}"/>
                </a:ext>
              </a:extLst>
            </p:cNvPr>
            <p:cNvPicPr>
              <a:picLocks noChangeAspect="1"/>
            </p:cNvPicPr>
            <p:nvPr/>
          </p:nvPicPr>
          <p:blipFill>
            <a:blip r:embed="rId2"/>
            <a:stretch>
              <a:fillRect/>
            </a:stretch>
          </p:blipFill>
          <p:spPr>
            <a:xfrm>
              <a:off x="8911737" y="6425184"/>
              <a:ext cx="1597155" cy="408433"/>
            </a:xfrm>
            <a:prstGeom prst="rect">
              <a:avLst/>
            </a:prstGeom>
          </p:spPr>
        </p:pic>
      </p:grpSp>
    </p:spTree>
    <p:extLst>
      <p:ext uri="{BB962C8B-B14F-4D97-AF65-F5344CB8AC3E}">
        <p14:creationId xmlns:p14="http://schemas.microsoft.com/office/powerpoint/2010/main" val="4126254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tx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CC74154-920A-7908-96E4-FCAB9EB05834}"/>
              </a:ext>
            </a:extLst>
          </p:cNvPr>
          <p:cNvSpPr>
            <a:spLocks noGrp="1"/>
          </p:cNvSpPr>
          <p:nvPr>
            <p:ph type="ctrTitle" hasCustomPrompt="1"/>
          </p:nvPr>
        </p:nvSpPr>
        <p:spPr>
          <a:xfrm>
            <a:off x="550164" y="369822"/>
            <a:ext cx="5545836" cy="1778695"/>
          </a:xfrm>
          <a:prstGeom prst="rect">
            <a:avLst/>
          </a:prstGeom>
        </p:spPr>
        <p:txBody>
          <a:bodyPr lIns="0" tIns="0" rIns="0" bIns="0" anchor="b" anchorCtr="0">
            <a:noAutofit/>
          </a:bodyPr>
          <a:lstStyle>
            <a:lvl1pPr algn="ctr">
              <a:defRPr sz="4800">
                <a:solidFill>
                  <a:schemeClr val="bg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a:t>Closing– Click to Edit</a:t>
            </a:r>
          </a:p>
        </p:txBody>
      </p:sp>
      <p:sp>
        <p:nvSpPr>
          <p:cNvPr id="9" name="Subtitle 2">
            <a:extLst>
              <a:ext uri="{FF2B5EF4-FFF2-40B4-BE49-F238E27FC236}">
                <a16:creationId xmlns:a16="http://schemas.microsoft.com/office/drawing/2014/main" id="{DACA531E-D6C1-E9A7-B39A-A410B89BA0D5}"/>
              </a:ext>
            </a:extLst>
          </p:cNvPr>
          <p:cNvSpPr>
            <a:spLocks noGrp="1"/>
          </p:cNvSpPr>
          <p:nvPr>
            <p:ph type="subTitle" idx="1" hasCustomPrompt="1"/>
          </p:nvPr>
        </p:nvSpPr>
        <p:spPr>
          <a:xfrm>
            <a:off x="550164" y="2515398"/>
            <a:ext cx="5545836" cy="896721"/>
          </a:xfrm>
        </p:spPr>
        <p:txBody>
          <a:bodyPr lIns="0" tIns="0" rIns="0" bIns="0">
            <a:noAutofit/>
          </a:bodyPr>
          <a:lstStyle>
            <a:lvl1pPr marL="0" indent="0" algn="ctr">
              <a:lnSpc>
                <a:spcPts val="3000"/>
              </a:lnSpc>
              <a:buNone/>
              <a:defRPr sz="2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CTA</a:t>
            </a:r>
          </a:p>
        </p:txBody>
      </p:sp>
      <p:grpSp>
        <p:nvGrpSpPr>
          <p:cNvPr id="14" name="Wind Footer">
            <a:extLst>
              <a:ext uri="{FF2B5EF4-FFF2-40B4-BE49-F238E27FC236}">
                <a16:creationId xmlns:a16="http://schemas.microsoft.com/office/drawing/2014/main" id="{E7D0D58B-7F4B-47B7-8E04-F1C92DD047AD}"/>
              </a:ext>
            </a:extLst>
          </p:cNvPr>
          <p:cNvGrpSpPr/>
          <p:nvPr userDrawn="1"/>
        </p:nvGrpSpPr>
        <p:grpSpPr>
          <a:xfrm>
            <a:off x="0" y="6400800"/>
            <a:ext cx="12198096" cy="457200"/>
            <a:chOff x="0" y="6400800"/>
            <a:chExt cx="12198096" cy="457200"/>
          </a:xfrm>
        </p:grpSpPr>
        <p:sp>
          <p:nvSpPr>
            <p:cNvPr id="15" name="Rectangle 14">
              <a:extLst>
                <a:ext uri="{FF2B5EF4-FFF2-40B4-BE49-F238E27FC236}">
                  <a16:creationId xmlns:a16="http://schemas.microsoft.com/office/drawing/2014/main" id="{EDB3E38A-5602-4FF2-873E-48F45DE5472D}"/>
                </a:ext>
              </a:extLst>
            </p:cNvPr>
            <p:cNvSpPr/>
            <p:nvPr/>
          </p:nvSpPr>
          <p:spPr>
            <a:xfrm>
              <a:off x="0" y="6400800"/>
              <a:ext cx="12198096" cy="457200"/>
            </a:xfrm>
            <a:prstGeom prst="rect">
              <a:avLst/>
            </a:prstGeom>
            <a:gradFill flip="none" rotWithShape="1">
              <a:gsLst>
                <a:gs pos="0">
                  <a:srgbClr val="44958A"/>
                </a:gs>
                <a:gs pos="100000">
                  <a:srgbClr val="3A7F7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extBox 15">
              <a:extLst>
                <a:ext uri="{FF2B5EF4-FFF2-40B4-BE49-F238E27FC236}">
                  <a16:creationId xmlns:a16="http://schemas.microsoft.com/office/drawing/2014/main" id="{448FC199-D76A-427D-8806-AA63A82EFD7E}"/>
                </a:ext>
              </a:extLst>
            </p:cNvPr>
            <p:cNvSpPr txBox="1"/>
            <p:nvPr/>
          </p:nvSpPr>
          <p:spPr>
            <a:xfrm>
              <a:off x="10818876" y="6490901"/>
              <a:ext cx="1371600" cy="276999"/>
            </a:xfrm>
            <a:prstGeom prst="rect">
              <a:avLst/>
            </a:prstGeom>
            <a:noFill/>
          </p:spPr>
          <p:txBody>
            <a:bodyPr wrap="square" rtlCol="0">
              <a:spAutoFit/>
            </a:bodyPr>
            <a:lstStyle/>
            <a:p>
              <a:r>
                <a:rPr lang="en-US" sz="1200" spc="300" dirty="0">
                  <a:solidFill>
                    <a:schemeClr val="bg1"/>
                  </a:solidFill>
                </a:rPr>
                <a:t>WIND 2026</a:t>
              </a:r>
            </a:p>
          </p:txBody>
        </p:sp>
        <p:cxnSp>
          <p:nvCxnSpPr>
            <p:cNvPr id="17" name="footer separator">
              <a:extLst>
                <a:ext uri="{FF2B5EF4-FFF2-40B4-BE49-F238E27FC236}">
                  <a16:creationId xmlns:a16="http://schemas.microsoft.com/office/drawing/2014/main" id="{A8FA0719-505C-4C1F-A453-3D9DBEC4EDD6}"/>
                </a:ext>
              </a:extLst>
            </p:cNvPr>
            <p:cNvCxnSpPr>
              <a:cxnSpLocks/>
            </p:cNvCxnSpPr>
            <p:nvPr/>
          </p:nvCxnSpPr>
          <p:spPr>
            <a:xfrm>
              <a:off x="10680936" y="6463393"/>
              <a:ext cx="0" cy="332014"/>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18" name="Wind presentation lockup">
              <a:extLst>
                <a:ext uri="{FF2B5EF4-FFF2-40B4-BE49-F238E27FC236}">
                  <a16:creationId xmlns:a16="http://schemas.microsoft.com/office/drawing/2014/main" id="{459AB8B0-7570-4BF2-A1CA-D36A485074CC}"/>
                </a:ext>
              </a:extLst>
            </p:cNvPr>
            <p:cNvPicPr>
              <a:picLocks noChangeAspect="1"/>
            </p:cNvPicPr>
            <p:nvPr/>
          </p:nvPicPr>
          <p:blipFill>
            <a:blip r:embed="rId2"/>
            <a:stretch>
              <a:fillRect/>
            </a:stretch>
          </p:blipFill>
          <p:spPr>
            <a:xfrm>
              <a:off x="8911737" y="6425184"/>
              <a:ext cx="1597155" cy="408433"/>
            </a:xfrm>
            <a:prstGeom prst="rect">
              <a:avLst/>
            </a:prstGeom>
          </p:spPr>
        </p:pic>
      </p:grpSp>
      <p:sp>
        <p:nvSpPr>
          <p:cNvPr id="3" name="Picture Placeholder 2">
            <a:extLst>
              <a:ext uri="{FF2B5EF4-FFF2-40B4-BE49-F238E27FC236}">
                <a16:creationId xmlns:a16="http://schemas.microsoft.com/office/drawing/2014/main" id="{EBCC68A4-3A4C-4094-89A7-5994B97CE56B}"/>
              </a:ext>
            </a:extLst>
          </p:cNvPr>
          <p:cNvSpPr>
            <a:spLocks noGrp="1"/>
          </p:cNvSpPr>
          <p:nvPr>
            <p:ph type="pic" sz="quarter" idx="11" hasCustomPrompt="1"/>
          </p:nvPr>
        </p:nvSpPr>
        <p:spPr>
          <a:xfrm>
            <a:off x="7980232" y="360013"/>
            <a:ext cx="3657600" cy="3657600"/>
          </a:xfrm>
        </p:spPr>
        <p:txBody>
          <a:bodyPr/>
          <a:lstStyle>
            <a:lvl1pPr marL="0" indent="0" algn="ctr">
              <a:buNone/>
              <a:defRPr>
                <a:solidFill>
                  <a:schemeClr val="bg1"/>
                </a:solidFill>
              </a:defRPr>
            </a:lvl1pPr>
          </a:lstStyle>
          <a:p>
            <a:r>
              <a:rPr lang="en-US" dirty="0"/>
              <a:t>Placeholder for Conference QR Code. Add when available.</a:t>
            </a:r>
          </a:p>
        </p:txBody>
      </p:sp>
      <p:sp>
        <p:nvSpPr>
          <p:cNvPr id="5" name="Table Placeholder 4">
            <a:extLst>
              <a:ext uri="{FF2B5EF4-FFF2-40B4-BE49-F238E27FC236}">
                <a16:creationId xmlns:a16="http://schemas.microsoft.com/office/drawing/2014/main" id="{ADF4D018-5E10-413D-B815-040DD845AE41}"/>
              </a:ext>
            </a:extLst>
          </p:cNvPr>
          <p:cNvSpPr>
            <a:spLocks noGrp="1"/>
          </p:cNvSpPr>
          <p:nvPr>
            <p:ph type="tbl" sz="quarter" idx="12" hasCustomPrompt="1"/>
          </p:nvPr>
        </p:nvSpPr>
        <p:spPr>
          <a:xfrm>
            <a:off x="550863" y="4087813"/>
            <a:ext cx="11081360" cy="2046287"/>
          </a:xfrm>
        </p:spPr>
        <p:txBody>
          <a:bodyPr/>
          <a:lstStyle>
            <a:lvl1pPr marL="0" indent="0">
              <a:buNone/>
              <a:defRPr>
                <a:solidFill>
                  <a:schemeClr val="bg1"/>
                </a:solidFill>
              </a:defRPr>
            </a:lvl1pPr>
          </a:lstStyle>
          <a:p>
            <a:r>
              <a:rPr lang="en-US" dirty="0"/>
              <a:t>Add Presenter Names and Contact</a:t>
            </a:r>
          </a:p>
        </p:txBody>
      </p:sp>
    </p:spTree>
    <p:extLst>
      <p:ext uri="{BB962C8B-B14F-4D97-AF65-F5344CB8AC3E}">
        <p14:creationId xmlns:p14="http://schemas.microsoft.com/office/powerpoint/2010/main" val="21873033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48873-2B32-BAB0-E32B-0542210826C0}"/>
              </a:ext>
            </a:extLst>
          </p:cNvPr>
          <p:cNvSpPr>
            <a:spLocks noGrp="1"/>
          </p:cNvSpPr>
          <p:nvPr>
            <p:ph type="title" hasCustomPrompt="1"/>
          </p:nvPr>
        </p:nvSpPr>
        <p:spPr/>
        <p:txBody>
          <a:bodyPr>
            <a:noAutofit/>
          </a:bodyPr>
          <a:lstStyle/>
          <a:p>
            <a:r>
              <a:rPr lang="en-US" dirty="0"/>
              <a:t>Click to add title</a:t>
            </a:r>
          </a:p>
        </p:txBody>
      </p:sp>
      <p:sp>
        <p:nvSpPr>
          <p:cNvPr id="3" name="Vertical Text Placeholder 2">
            <a:extLst>
              <a:ext uri="{FF2B5EF4-FFF2-40B4-BE49-F238E27FC236}">
                <a16:creationId xmlns:a16="http://schemas.microsoft.com/office/drawing/2014/main" id="{FE0B1FE6-46EB-30C2-9E3E-F24F2ABE64B1}"/>
              </a:ext>
            </a:extLst>
          </p:cNvPr>
          <p:cNvSpPr>
            <a:spLocks noGrp="1"/>
          </p:cNvSpPr>
          <p:nvPr>
            <p:ph type="body" orient="vert" idx="1" hasCustomPrompt="1"/>
          </p:nvPr>
        </p:nvSpPr>
        <p:spPr/>
        <p:txBody>
          <a:bodyPr vert="eaVert">
            <a:noAutofit/>
          </a:body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14930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8F00A6-0130-8688-EE11-6AD1E4017BE1}"/>
              </a:ext>
            </a:extLst>
          </p:cNvPr>
          <p:cNvSpPr>
            <a:spLocks noGrp="1"/>
          </p:cNvSpPr>
          <p:nvPr>
            <p:ph type="title" orient="vert" hasCustomPrompt="1"/>
          </p:nvPr>
        </p:nvSpPr>
        <p:spPr>
          <a:xfrm>
            <a:off x="8724899" y="365125"/>
            <a:ext cx="2918461" cy="5811838"/>
          </a:xfrm>
        </p:spPr>
        <p:txBody>
          <a:bodyPr vert="eaVert">
            <a:noAutofit/>
          </a:bodyPr>
          <a:lstStyle>
            <a:lvl1pPr>
              <a:defRPr/>
            </a:lvl1pPr>
          </a:lstStyle>
          <a:p>
            <a:r>
              <a:rPr lang="en-US" dirty="0"/>
              <a:t>Click to add title style</a:t>
            </a:r>
          </a:p>
        </p:txBody>
      </p:sp>
      <p:sp>
        <p:nvSpPr>
          <p:cNvPr id="3" name="Vertical Text Placeholder 2">
            <a:extLst>
              <a:ext uri="{FF2B5EF4-FFF2-40B4-BE49-F238E27FC236}">
                <a16:creationId xmlns:a16="http://schemas.microsoft.com/office/drawing/2014/main" id="{57902846-DBA8-7728-3215-F429A419EE3F}"/>
              </a:ext>
            </a:extLst>
          </p:cNvPr>
          <p:cNvSpPr>
            <a:spLocks noGrp="1"/>
          </p:cNvSpPr>
          <p:nvPr>
            <p:ph type="body" orient="vert" idx="1" hasCustomPrompt="1"/>
          </p:nvPr>
        </p:nvSpPr>
        <p:spPr>
          <a:xfrm>
            <a:off x="548639" y="365125"/>
            <a:ext cx="8023861" cy="5811838"/>
          </a:xfrm>
        </p:spPr>
        <p:txBody>
          <a:bodyPr vert="eaVert">
            <a:noAutofit/>
          </a:body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5251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02DBF0-1C6E-6477-735F-644B982751DA}"/>
              </a:ext>
            </a:extLst>
          </p:cNvPr>
          <p:cNvSpPr>
            <a:spLocks noGrp="1"/>
          </p:cNvSpPr>
          <p:nvPr>
            <p:ph type="body" idx="1" hasCustomPrompt="1"/>
          </p:nvPr>
        </p:nvSpPr>
        <p:spPr>
          <a:xfrm>
            <a:off x="548637" y="1561913"/>
            <a:ext cx="5394960" cy="731520"/>
          </a:xfrm>
        </p:spPr>
        <p:txBody>
          <a:bodyPr anchor="ctr">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dirty="0"/>
              <a:t>Click to add subtitle</a:t>
            </a:r>
          </a:p>
        </p:txBody>
      </p:sp>
      <p:sp>
        <p:nvSpPr>
          <p:cNvPr id="4" name="Content Placeholder 3">
            <a:extLst>
              <a:ext uri="{FF2B5EF4-FFF2-40B4-BE49-F238E27FC236}">
                <a16:creationId xmlns:a16="http://schemas.microsoft.com/office/drawing/2014/main" id="{A6A24B92-4A20-8F49-8B03-56C0F8DA415E}"/>
              </a:ext>
            </a:extLst>
          </p:cNvPr>
          <p:cNvSpPr>
            <a:spLocks noGrp="1"/>
          </p:cNvSpPr>
          <p:nvPr>
            <p:ph sz="half" idx="2" hasCustomPrompt="1"/>
          </p:nvPr>
        </p:nvSpPr>
        <p:spPr>
          <a:xfrm>
            <a:off x="548637" y="2383534"/>
            <a:ext cx="5394960" cy="3742946"/>
          </a:xfrm>
        </p:spPr>
        <p:txBody>
          <a:bodyPr>
            <a:noAutofit/>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026A254-8634-36E8-1E7B-C1F444D0356A}"/>
              </a:ext>
            </a:extLst>
          </p:cNvPr>
          <p:cNvSpPr>
            <a:spLocks noGrp="1"/>
          </p:cNvSpPr>
          <p:nvPr>
            <p:ph type="body" sz="quarter" idx="3" hasCustomPrompt="1"/>
          </p:nvPr>
        </p:nvSpPr>
        <p:spPr>
          <a:xfrm>
            <a:off x="6248405" y="1561913"/>
            <a:ext cx="5394960" cy="731520"/>
          </a:xfrm>
        </p:spPr>
        <p:txBody>
          <a:bodyPr anchor="ctr">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6" name="Content Placeholder 5">
            <a:extLst>
              <a:ext uri="{FF2B5EF4-FFF2-40B4-BE49-F238E27FC236}">
                <a16:creationId xmlns:a16="http://schemas.microsoft.com/office/drawing/2014/main" id="{8DBFF7AF-956D-0888-2BC3-465BC6326545}"/>
              </a:ext>
            </a:extLst>
          </p:cNvPr>
          <p:cNvSpPr>
            <a:spLocks noGrp="1"/>
          </p:cNvSpPr>
          <p:nvPr>
            <p:ph sz="quarter" idx="4" hasCustomPrompt="1"/>
          </p:nvPr>
        </p:nvSpPr>
        <p:spPr>
          <a:xfrm>
            <a:off x="6248405" y="2383534"/>
            <a:ext cx="5394960" cy="3742946"/>
          </a:xfrm>
        </p:spPr>
        <p:txBody>
          <a:bodyPr>
            <a:noAutofit/>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37C682A9-AED2-439A-882A-269D22C2C23D}"/>
              </a:ext>
            </a:extLst>
          </p:cNvPr>
          <p:cNvSpPr>
            <a:spLocks noGrp="1"/>
          </p:cNvSpPr>
          <p:nvPr>
            <p:ph type="title" hasCustomPrompt="1"/>
          </p:nvPr>
        </p:nvSpPr>
        <p:spPr>
          <a:xfrm>
            <a:off x="548640" y="365125"/>
            <a:ext cx="11091672" cy="1052513"/>
          </a:xfrm>
        </p:spPr>
        <p:txBody>
          <a:bodyPr vert="horz" lIns="91440" tIns="45720" rIns="91440" bIns="45720" rtlCol="0" anchor="b">
            <a:normAutofit/>
          </a:bodyPr>
          <a:lstStyle>
            <a:lvl1pPr>
              <a:defRPr lang="en-US" dirty="0"/>
            </a:lvl1pPr>
          </a:lstStyle>
          <a:p>
            <a:pPr lvl="0"/>
            <a:r>
              <a:rPr lang="en-US" dirty="0"/>
              <a:t>Comparison Layout – Click to Edit</a:t>
            </a:r>
          </a:p>
        </p:txBody>
      </p:sp>
      <p:grpSp>
        <p:nvGrpSpPr>
          <p:cNvPr id="12" name="Wind Footer">
            <a:extLst>
              <a:ext uri="{FF2B5EF4-FFF2-40B4-BE49-F238E27FC236}">
                <a16:creationId xmlns:a16="http://schemas.microsoft.com/office/drawing/2014/main" id="{815426D6-37A5-4BEA-9402-6F258FE603F3}"/>
              </a:ext>
            </a:extLst>
          </p:cNvPr>
          <p:cNvGrpSpPr/>
          <p:nvPr userDrawn="1"/>
        </p:nvGrpSpPr>
        <p:grpSpPr>
          <a:xfrm>
            <a:off x="0" y="6400800"/>
            <a:ext cx="12198096" cy="457200"/>
            <a:chOff x="0" y="6400800"/>
            <a:chExt cx="12198096" cy="457200"/>
          </a:xfrm>
        </p:grpSpPr>
        <p:sp>
          <p:nvSpPr>
            <p:cNvPr id="13" name="Rectangle 12">
              <a:extLst>
                <a:ext uri="{FF2B5EF4-FFF2-40B4-BE49-F238E27FC236}">
                  <a16:creationId xmlns:a16="http://schemas.microsoft.com/office/drawing/2014/main" id="{963EA83E-252D-43FA-B762-3B79DD8A9775}"/>
                </a:ext>
              </a:extLst>
            </p:cNvPr>
            <p:cNvSpPr/>
            <p:nvPr/>
          </p:nvSpPr>
          <p:spPr>
            <a:xfrm>
              <a:off x="0" y="6400800"/>
              <a:ext cx="12198096" cy="457200"/>
            </a:xfrm>
            <a:prstGeom prst="rect">
              <a:avLst/>
            </a:prstGeom>
            <a:gradFill flip="none" rotWithShape="1">
              <a:gsLst>
                <a:gs pos="0">
                  <a:srgbClr val="44958A"/>
                </a:gs>
                <a:gs pos="100000">
                  <a:srgbClr val="3A7F7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624D4F17-AE3D-4BD8-9B3F-7119E71B4878}"/>
                </a:ext>
              </a:extLst>
            </p:cNvPr>
            <p:cNvSpPr txBox="1"/>
            <p:nvPr/>
          </p:nvSpPr>
          <p:spPr>
            <a:xfrm>
              <a:off x="10818876" y="6490901"/>
              <a:ext cx="1371600" cy="276999"/>
            </a:xfrm>
            <a:prstGeom prst="rect">
              <a:avLst/>
            </a:prstGeom>
            <a:noFill/>
          </p:spPr>
          <p:txBody>
            <a:bodyPr wrap="square" rtlCol="0">
              <a:spAutoFit/>
            </a:bodyPr>
            <a:lstStyle/>
            <a:p>
              <a:r>
                <a:rPr lang="en-US" sz="1200" spc="300" dirty="0">
                  <a:solidFill>
                    <a:schemeClr val="bg1"/>
                  </a:solidFill>
                </a:rPr>
                <a:t>WIND 2026</a:t>
              </a:r>
            </a:p>
          </p:txBody>
        </p:sp>
        <p:cxnSp>
          <p:nvCxnSpPr>
            <p:cNvPr id="15" name="footer separator">
              <a:extLst>
                <a:ext uri="{FF2B5EF4-FFF2-40B4-BE49-F238E27FC236}">
                  <a16:creationId xmlns:a16="http://schemas.microsoft.com/office/drawing/2014/main" id="{C5B1BD98-3190-4ABC-A5C4-D982D66D26DB}"/>
                </a:ext>
              </a:extLst>
            </p:cNvPr>
            <p:cNvCxnSpPr>
              <a:cxnSpLocks/>
            </p:cNvCxnSpPr>
            <p:nvPr/>
          </p:nvCxnSpPr>
          <p:spPr>
            <a:xfrm>
              <a:off x="10680936" y="6463393"/>
              <a:ext cx="0" cy="332014"/>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16" name="Wind presentation lockup">
              <a:extLst>
                <a:ext uri="{FF2B5EF4-FFF2-40B4-BE49-F238E27FC236}">
                  <a16:creationId xmlns:a16="http://schemas.microsoft.com/office/drawing/2014/main" id="{E3D7B79E-4770-4028-A8F9-9D8256C14A1F}"/>
                </a:ext>
              </a:extLst>
            </p:cNvPr>
            <p:cNvPicPr>
              <a:picLocks noChangeAspect="1"/>
            </p:cNvPicPr>
            <p:nvPr/>
          </p:nvPicPr>
          <p:blipFill>
            <a:blip r:embed="rId2"/>
            <a:stretch>
              <a:fillRect/>
            </a:stretch>
          </p:blipFill>
          <p:spPr>
            <a:xfrm>
              <a:off x="8911737" y="6425184"/>
              <a:ext cx="1597155" cy="408433"/>
            </a:xfrm>
            <a:prstGeom prst="rect">
              <a:avLst/>
            </a:prstGeom>
          </p:spPr>
        </p:pic>
      </p:grpSp>
    </p:spTree>
    <p:extLst>
      <p:ext uri="{BB962C8B-B14F-4D97-AF65-F5344CB8AC3E}">
        <p14:creationId xmlns:p14="http://schemas.microsoft.com/office/powerpoint/2010/main" val="2845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B4CCA-CCF2-D5AA-18EA-E7B99266FBA7}"/>
              </a:ext>
            </a:extLst>
          </p:cNvPr>
          <p:cNvSpPr>
            <a:spLocks noGrp="1"/>
          </p:cNvSpPr>
          <p:nvPr>
            <p:ph type="title" hasCustomPrompt="1"/>
          </p:nvPr>
        </p:nvSpPr>
        <p:spPr>
          <a:xfrm>
            <a:off x="548640" y="365125"/>
            <a:ext cx="11091672" cy="1052513"/>
          </a:xfrm>
        </p:spPr>
        <p:txBody>
          <a:bodyPr vert="horz" lIns="91440" tIns="45720" rIns="91440" bIns="45720" rtlCol="0" anchor="b">
            <a:normAutofit/>
          </a:bodyPr>
          <a:lstStyle>
            <a:lvl1pPr>
              <a:defRPr lang="en-US" dirty="0"/>
            </a:lvl1pPr>
          </a:lstStyle>
          <a:p>
            <a:pPr lvl="0"/>
            <a:r>
              <a:rPr lang="en-US" dirty="0"/>
              <a:t>Title Only – Click to Edit</a:t>
            </a:r>
          </a:p>
        </p:txBody>
      </p:sp>
      <p:grpSp>
        <p:nvGrpSpPr>
          <p:cNvPr id="8" name="Wind Footer">
            <a:extLst>
              <a:ext uri="{FF2B5EF4-FFF2-40B4-BE49-F238E27FC236}">
                <a16:creationId xmlns:a16="http://schemas.microsoft.com/office/drawing/2014/main" id="{36072B0E-13CA-455F-AD77-BEAC807FED14}"/>
              </a:ext>
            </a:extLst>
          </p:cNvPr>
          <p:cNvGrpSpPr/>
          <p:nvPr userDrawn="1"/>
        </p:nvGrpSpPr>
        <p:grpSpPr>
          <a:xfrm>
            <a:off x="0" y="6400800"/>
            <a:ext cx="12198096" cy="457200"/>
            <a:chOff x="0" y="6400800"/>
            <a:chExt cx="12198096" cy="457200"/>
          </a:xfrm>
        </p:grpSpPr>
        <p:sp>
          <p:nvSpPr>
            <p:cNvPr id="9" name="Rectangle 8">
              <a:extLst>
                <a:ext uri="{FF2B5EF4-FFF2-40B4-BE49-F238E27FC236}">
                  <a16:creationId xmlns:a16="http://schemas.microsoft.com/office/drawing/2014/main" id="{177F5729-1C9D-43B9-97B6-5AF0697B0387}"/>
                </a:ext>
              </a:extLst>
            </p:cNvPr>
            <p:cNvSpPr/>
            <p:nvPr/>
          </p:nvSpPr>
          <p:spPr>
            <a:xfrm>
              <a:off x="0" y="6400800"/>
              <a:ext cx="12198096" cy="457200"/>
            </a:xfrm>
            <a:prstGeom prst="rect">
              <a:avLst/>
            </a:prstGeom>
            <a:gradFill flip="none" rotWithShape="1">
              <a:gsLst>
                <a:gs pos="0">
                  <a:srgbClr val="44958A"/>
                </a:gs>
                <a:gs pos="100000">
                  <a:srgbClr val="3A7F7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TextBox 9">
              <a:extLst>
                <a:ext uri="{FF2B5EF4-FFF2-40B4-BE49-F238E27FC236}">
                  <a16:creationId xmlns:a16="http://schemas.microsoft.com/office/drawing/2014/main" id="{C304ECF3-D323-44DD-AC34-17B3783CEB21}"/>
                </a:ext>
              </a:extLst>
            </p:cNvPr>
            <p:cNvSpPr txBox="1"/>
            <p:nvPr/>
          </p:nvSpPr>
          <p:spPr>
            <a:xfrm>
              <a:off x="10818876" y="6490901"/>
              <a:ext cx="1371600" cy="276999"/>
            </a:xfrm>
            <a:prstGeom prst="rect">
              <a:avLst/>
            </a:prstGeom>
            <a:noFill/>
          </p:spPr>
          <p:txBody>
            <a:bodyPr wrap="square" rtlCol="0">
              <a:spAutoFit/>
            </a:bodyPr>
            <a:lstStyle/>
            <a:p>
              <a:r>
                <a:rPr lang="en-US" sz="1200" spc="300" dirty="0">
                  <a:solidFill>
                    <a:schemeClr val="bg1"/>
                  </a:solidFill>
                </a:rPr>
                <a:t>WIND 2026</a:t>
              </a:r>
            </a:p>
          </p:txBody>
        </p:sp>
        <p:cxnSp>
          <p:nvCxnSpPr>
            <p:cNvPr id="11" name="footer separator">
              <a:extLst>
                <a:ext uri="{FF2B5EF4-FFF2-40B4-BE49-F238E27FC236}">
                  <a16:creationId xmlns:a16="http://schemas.microsoft.com/office/drawing/2014/main" id="{38D6418D-6C38-49DD-8048-F556DB1F4649}"/>
                </a:ext>
              </a:extLst>
            </p:cNvPr>
            <p:cNvCxnSpPr>
              <a:cxnSpLocks/>
            </p:cNvCxnSpPr>
            <p:nvPr/>
          </p:nvCxnSpPr>
          <p:spPr>
            <a:xfrm>
              <a:off x="10680936" y="6463393"/>
              <a:ext cx="0" cy="332014"/>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Wind presentation lockup">
              <a:extLst>
                <a:ext uri="{FF2B5EF4-FFF2-40B4-BE49-F238E27FC236}">
                  <a16:creationId xmlns:a16="http://schemas.microsoft.com/office/drawing/2014/main" id="{A41C7759-B7FB-46ED-A6D9-E0C3F37238FA}"/>
                </a:ext>
              </a:extLst>
            </p:cNvPr>
            <p:cNvPicPr>
              <a:picLocks noChangeAspect="1"/>
            </p:cNvPicPr>
            <p:nvPr/>
          </p:nvPicPr>
          <p:blipFill>
            <a:blip r:embed="rId2"/>
            <a:stretch>
              <a:fillRect/>
            </a:stretch>
          </p:blipFill>
          <p:spPr>
            <a:xfrm>
              <a:off x="8911737" y="6425184"/>
              <a:ext cx="1597155" cy="408433"/>
            </a:xfrm>
            <a:prstGeom prst="rect">
              <a:avLst/>
            </a:prstGeom>
          </p:spPr>
        </p:pic>
      </p:grpSp>
    </p:spTree>
    <p:extLst>
      <p:ext uri="{BB962C8B-B14F-4D97-AF65-F5344CB8AC3E}">
        <p14:creationId xmlns:p14="http://schemas.microsoft.com/office/powerpoint/2010/main" val="53496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033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F07F5-D5F0-F9A2-EE26-543D58ABC5B0}"/>
              </a:ext>
            </a:extLst>
          </p:cNvPr>
          <p:cNvSpPr>
            <a:spLocks noGrp="1"/>
          </p:cNvSpPr>
          <p:nvPr>
            <p:ph type="title" hasCustomPrompt="1"/>
          </p:nvPr>
        </p:nvSpPr>
        <p:spPr>
          <a:xfrm>
            <a:off x="548639" y="210312"/>
            <a:ext cx="4114800" cy="1480376"/>
          </a:xfrm>
        </p:spPr>
        <p:txBody>
          <a:bodyPr anchor="b">
            <a:noAutofit/>
          </a:bodyPr>
          <a:lstStyle>
            <a:lvl1pPr>
              <a:defRPr sz="3600"/>
            </a:lvl1pPr>
          </a:lstStyle>
          <a:p>
            <a:r>
              <a:rPr lang="en-US" dirty="0"/>
              <a:t>Content with Caption – Click to Edit</a:t>
            </a:r>
          </a:p>
        </p:txBody>
      </p:sp>
      <p:sp>
        <p:nvSpPr>
          <p:cNvPr id="3" name="Content Placeholder 2">
            <a:extLst>
              <a:ext uri="{FF2B5EF4-FFF2-40B4-BE49-F238E27FC236}">
                <a16:creationId xmlns:a16="http://schemas.microsoft.com/office/drawing/2014/main" id="{FA0FE654-ABDB-90E3-D01E-A5B74D3DC100}"/>
              </a:ext>
            </a:extLst>
          </p:cNvPr>
          <p:cNvSpPr>
            <a:spLocks noGrp="1"/>
          </p:cNvSpPr>
          <p:nvPr>
            <p:ph idx="1" hasCustomPrompt="1"/>
          </p:nvPr>
        </p:nvSpPr>
        <p:spPr>
          <a:xfrm>
            <a:off x="5060515" y="548638"/>
            <a:ext cx="6582845" cy="5585462"/>
          </a:xfrm>
        </p:spPr>
        <p:txBody>
          <a:bodyPr>
            <a:noAutofit/>
          </a:bodyPr>
          <a:lstStyle>
            <a:lvl1pPr>
              <a:defRPr sz="24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085E752-6829-EB22-518A-5CD2E36F9CF4}"/>
              </a:ext>
            </a:extLst>
          </p:cNvPr>
          <p:cNvSpPr>
            <a:spLocks noGrp="1"/>
          </p:cNvSpPr>
          <p:nvPr>
            <p:ph type="body" sz="half" idx="2" hasCustomPrompt="1"/>
          </p:nvPr>
        </p:nvSpPr>
        <p:spPr>
          <a:xfrm>
            <a:off x="548640" y="1828801"/>
            <a:ext cx="4114799" cy="4305300"/>
          </a:xfrm>
        </p:spPr>
        <p:txBody>
          <a:bodyPr>
            <a:no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content</a:t>
            </a:r>
          </a:p>
        </p:txBody>
      </p:sp>
      <p:grpSp>
        <p:nvGrpSpPr>
          <p:cNvPr id="13" name="Wind Footer">
            <a:extLst>
              <a:ext uri="{FF2B5EF4-FFF2-40B4-BE49-F238E27FC236}">
                <a16:creationId xmlns:a16="http://schemas.microsoft.com/office/drawing/2014/main" id="{BB848852-C4E1-4B21-A17F-9837911A1084}"/>
              </a:ext>
            </a:extLst>
          </p:cNvPr>
          <p:cNvGrpSpPr/>
          <p:nvPr userDrawn="1"/>
        </p:nvGrpSpPr>
        <p:grpSpPr>
          <a:xfrm>
            <a:off x="0" y="6400800"/>
            <a:ext cx="12198096" cy="457200"/>
            <a:chOff x="0" y="6400800"/>
            <a:chExt cx="12198096" cy="457200"/>
          </a:xfrm>
        </p:grpSpPr>
        <p:sp>
          <p:nvSpPr>
            <p:cNvPr id="14" name="Rectangle 13">
              <a:extLst>
                <a:ext uri="{FF2B5EF4-FFF2-40B4-BE49-F238E27FC236}">
                  <a16:creationId xmlns:a16="http://schemas.microsoft.com/office/drawing/2014/main" id="{272ED7C6-32DB-4C53-9BF1-C18EA865169E}"/>
                </a:ext>
              </a:extLst>
            </p:cNvPr>
            <p:cNvSpPr/>
            <p:nvPr/>
          </p:nvSpPr>
          <p:spPr>
            <a:xfrm>
              <a:off x="0" y="6400800"/>
              <a:ext cx="12198096" cy="457200"/>
            </a:xfrm>
            <a:prstGeom prst="rect">
              <a:avLst/>
            </a:prstGeom>
            <a:gradFill flip="none" rotWithShape="1">
              <a:gsLst>
                <a:gs pos="0">
                  <a:srgbClr val="44958A"/>
                </a:gs>
                <a:gs pos="100000">
                  <a:srgbClr val="3A7F7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a:extLst>
                <a:ext uri="{FF2B5EF4-FFF2-40B4-BE49-F238E27FC236}">
                  <a16:creationId xmlns:a16="http://schemas.microsoft.com/office/drawing/2014/main" id="{6B81CA63-4154-43F9-B2C3-0B9408F35FB3}"/>
                </a:ext>
              </a:extLst>
            </p:cNvPr>
            <p:cNvSpPr txBox="1"/>
            <p:nvPr/>
          </p:nvSpPr>
          <p:spPr>
            <a:xfrm>
              <a:off x="10818876" y="6490901"/>
              <a:ext cx="1371600" cy="276999"/>
            </a:xfrm>
            <a:prstGeom prst="rect">
              <a:avLst/>
            </a:prstGeom>
            <a:noFill/>
          </p:spPr>
          <p:txBody>
            <a:bodyPr wrap="square" rtlCol="0">
              <a:spAutoFit/>
            </a:bodyPr>
            <a:lstStyle/>
            <a:p>
              <a:r>
                <a:rPr lang="en-US" sz="1200" spc="300" dirty="0">
                  <a:solidFill>
                    <a:schemeClr val="bg1"/>
                  </a:solidFill>
                </a:rPr>
                <a:t>WIND 2026</a:t>
              </a:r>
            </a:p>
          </p:txBody>
        </p:sp>
        <p:cxnSp>
          <p:nvCxnSpPr>
            <p:cNvPr id="16" name="footer separator">
              <a:extLst>
                <a:ext uri="{FF2B5EF4-FFF2-40B4-BE49-F238E27FC236}">
                  <a16:creationId xmlns:a16="http://schemas.microsoft.com/office/drawing/2014/main" id="{0E1611C3-54FD-4315-8335-7936699BA192}"/>
                </a:ext>
              </a:extLst>
            </p:cNvPr>
            <p:cNvCxnSpPr>
              <a:cxnSpLocks/>
            </p:cNvCxnSpPr>
            <p:nvPr/>
          </p:nvCxnSpPr>
          <p:spPr>
            <a:xfrm>
              <a:off x="10680936" y="6463393"/>
              <a:ext cx="0" cy="332014"/>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17" name="Wind presentation lockup">
              <a:extLst>
                <a:ext uri="{FF2B5EF4-FFF2-40B4-BE49-F238E27FC236}">
                  <a16:creationId xmlns:a16="http://schemas.microsoft.com/office/drawing/2014/main" id="{FFC6FD2B-9117-45DC-AA72-D74BFCBC7EE0}"/>
                </a:ext>
              </a:extLst>
            </p:cNvPr>
            <p:cNvPicPr>
              <a:picLocks noChangeAspect="1"/>
            </p:cNvPicPr>
            <p:nvPr/>
          </p:nvPicPr>
          <p:blipFill>
            <a:blip r:embed="rId2"/>
            <a:stretch>
              <a:fillRect/>
            </a:stretch>
          </p:blipFill>
          <p:spPr>
            <a:xfrm>
              <a:off x="8911737" y="6425184"/>
              <a:ext cx="1597155" cy="408433"/>
            </a:xfrm>
            <a:prstGeom prst="rect">
              <a:avLst/>
            </a:prstGeom>
          </p:spPr>
        </p:pic>
      </p:grpSp>
    </p:spTree>
    <p:extLst>
      <p:ext uri="{BB962C8B-B14F-4D97-AF65-F5344CB8AC3E}">
        <p14:creationId xmlns:p14="http://schemas.microsoft.com/office/powerpoint/2010/main" val="923618305"/>
      </p:ext>
    </p:extLst>
  </p:cSld>
  <p:clrMapOvr>
    <a:masterClrMapping/>
  </p:clrMapOvr>
  <p:extLst>
    <p:ext uri="{DCECCB84-F9BA-43D5-87BE-67443E8EF086}">
      <p15:sldGuideLst xmlns:p15="http://schemas.microsoft.com/office/powerpoint/2012/main">
        <p15:guide id="1" pos="2941" userDrawn="1">
          <p15:clr>
            <a:srgbClr val="00E643"/>
          </p15:clr>
        </p15:guide>
        <p15:guide id="2" pos="3186" userDrawn="1">
          <p15:clr>
            <a:srgbClr val="00E6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52A0F-27E4-49F9-C3FB-786CA09E645D}"/>
              </a:ext>
            </a:extLst>
          </p:cNvPr>
          <p:cNvSpPr>
            <a:spLocks noGrp="1"/>
          </p:cNvSpPr>
          <p:nvPr>
            <p:ph type="title" hasCustomPrompt="1"/>
          </p:nvPr>
        </p:nvSpPr>
        <p:spPr>
          <a:xfrm>
            <a:off x="548639" y="210312"/>
            <a:ext cx="4114800" cy="1480376"/>
          </a:xfrm>
        </p:spPr>
        <p:txBody>
          <a:bodyPr vert="horz" lIns="91440" tIns="45720" rIns="91440" bIns="45720" rtlCol="0" anchor="b">
            <a:noAutofit/>
          </a:bodyPr>
          <a:lstStyle>
            <a:lvl1pPr>
              <a:defRPr lang="en-US" dirty="0"/>
            </a:lvl1pPr>
          </a:lstStyle>
          <a:p>
            <a:pPr lvl="0"/>
            <a:r>
              <a:rPr lang="en-US" dirty="0"/>
              <a:t>Picture with Caption – Click to Edit</a:t>
            </a:r>
          </a:p>
        </p:txBody>
      </p:sp>
      <p:sp>
        <p:nvSpPr>
          <p:cNvPr id="3" name="Picture Placeholder 2">
            <a:extLst>
              <a:ext uri="{FF2B5EF4-FFF2-40B4-BE49-F238E27FC236}">
                <a16:creationId xmlns:a16="http://schemas.microsoft.com/office/drawing/2014/main" id="{412718A0-1C93-9DFC-7088-F1204937C7DD}"/>
              </a:ext>
            </a:extLst>
          </p:cNvPr>
          <p:cNvSpPr>
            <a:spLocks noGrp="1"/>
          </p:cNvSpPr>
          <p:nvPr>
            <p:ph type="pic" idx="1" hasCustomPrompt="1"/>
          </p:nvPr>
        </p:nvSpPr>
        <p:spPr>
          <a:xfrm>
            <a:off x="5060515" y="548640"/>
            <a:ext cx="7131485" cy="5585460"/>
          </a:xfrm>
          <a:prstGeom prst="rect">
            <a:avLst/>
          </a:prstGeom>
          <a:pattFill prst="ltDnDiag">
            <a:fgClr>
              <a:schemeClr val="accent1"/>
            </a:fgClr>
            <a:bgClr>
              <a:schemeClr val="bg1"/>
            </a:bgClr>
          </a:pattFill>
        </p:spPr>
        <p:txBody>
          <a:bodyPr>
            <a:no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placeholder: Click the icon to insert, or </a:t>
            </a:r>
            <a:br>
              <a:rPr lang="en-US" dirty="0"/>
            </a:br>
            <a:r>
              <a:rPr lang="en-US" dirty="0"/>
              <a:t>drag &amp; drop your picture.</a:t>
            </a:r>
          </a:p>
          <a:p>
            <a:br>
              <a:rPr lang="en-US" dirty="0"/>
            </a:br>
            <a:r>
              <a:rPr lang="en-US" dirty="0"/>
              <a:t>To adjust, right-click → </a:t>
            </a:r>
            <a:r>
              <a:rPr lang="en-US" b="1" dirty="0"/>
              <a:t>Crop</a:t>
            </a:r>
            <a:r>
              <a:rPr lang="en-US" dirty="0"/>
              <a:t> and drag to reposition.</a:t>
            </a:r>
          </a:p>
        </p:txBody>
      </p:sp>
      <p:sp>
        <p:nvSpPr>
          <p:cNvPr id="4" name="Text Placeholder 3">
            <a:extLst>
              <a:ext uri="{FF2B5EF4-FFF2-40B4-BE49-F238E27FC236}">
                <a16:creationId xmlns:a16="http://schemas.microsoft.com/office/drawing/2014/main" id="{6B2BBCC3-68AC-D4A0-F9F4-31037828BBE0}"/>
              </a:ext>
            </a:extLst>
          </p:cNvPr>
          <p:cNvSpPr>
            <a:spLocks noGrp="1"/>
          </p:cNvSpPr>
          <p:nvPr>
            <p:ph type="body" sz="half" idx="2" hasCustomPrompt="1"/>
          </p:nvPr>
        </p:nvSpPr>
        <p:spPr>
          <a:xfrm>
            <a:off x="548640" y="1828800"/>
            <a:ext cx="4114799" cy="4305300"/>
          </a:xfrm>
        </p:spPr>
        <p:txBody>
          <a:bodyPr>
            <a:no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content</a:t>
            </a:r>
          </a:p>
        </p:txBody>
      </p:sp>
      <p:grpSp>
        <p:nvGrpSpPr>
          <p:cNvPr id="10" name="Wind Footer">
            <a:extLst>
              <a:ext uri="{FF2B5EF4-FFF2-40B4-BE49-F238E27FC236}">
                <a16:creationId xmlns:a16="http://schemas.microsoft.com/office/drawing/2014/main" id="{887660B6-9490-4ECB-ACD4-47D794DF3D4D}"/>
              </a:ext>
            </a:extLst>
          </p:cNvPr>
          <p:cNvGrpSpPr/>
          <p:nvPr userDrawn="1"/>
        </p:nvGrpSpPr>
        <p:grpSpPr>
          <a:xfrm>
            <a:off x="0" y="6400800"/>
            <a:ext cx="12198096" cy="457200"/>
            <a:chOff x="0" y="6400800"/>
            <a:chExt cx="12198096" cy="457200"/>
          </a:xfrm>
        </p:grpSpPr>
        <p:sp>
          <p:nvSpPr>
            <p:cNvPr id="16" name="Rectangle 15">
              <a:extLst>
                <a:ext uri="{FF2B5EF4-FFF2-40B4-BE49-F238E27FC236}">
                  <a16:creationId xmlns:a16="http://schemas.microsoft.com/office/drawing/2014/main" id="{2256E361-4E02-4F7E-AFDF-DE3201A81F14}"/>
                </a:ext>
              </a:extLst>
            </p:cNvPr>
            <p:cNvSpPr/>
            <p:nvPr/>
          </p:nvSpPr>
          <p:spPr>
            <a:xfrm>
              <a:off x="0" y="6400800"/>
              <a:ext cx="12198096" cy="457200"/>
            </a:xfrm>
            <a:prstGeom prst="rect">
              <a:avLst/>
            </a:prstGeom>
            <a:gradFill flip="none" rotWithShape="1">
              <a:gsLst>
                <a:gs pos="0">
                  <a:srgbClr val="44958A"/>
                </a:gs>
                <a:gs pos="100000">
                  <a:srgbClr val="3A7F7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TextBox 16">
              <a:extLst>
                <a:ext uri="{FF2B5EF4-FFF2-40B4-BE49-F238E27FC236}">
                  <a16:creationId xmlns:a16="http://schemas.microsoft.com/office/drawing/2014/main" id="{74EF0DCA-58F6-4897-8806-11D5D250C023}"/>
                </a:ext>
              </a:extLst>
            </p:cNvPr>
            <p:cNvSpPr txBox="1"/>
            <p:nvPr/>
          </p:nvSpPr>
          <p:spPr>
            <a:xfrm>
              <a:off x="10818876" y="6490901"/>
              <a:ext cx="1371600" cy="276999"/>
            </a:xfrm>
            <a:prstGeom prst="rect">
              <a:avLst/>
            </a:prstGeom>
            <a:noFill/>
          </p:spPr>
          <p:txBody>
            <a:bodyPr wrap="square" rtlCol="0">
              <a:spAutoFit/>
            </a:bodyPr>
            <a:lstStyle/>
            <a:p>
              <a:r>
                <a:rPr lang="en-US" sz="1200" spc="300" dirty="0">
                  <a:solidFill>
                    <a:schemeClr val="bg1"/>
                  </a:solidFill>
                </a:rPr>
                <a:t>WIND 2026</a:t>
              </a:r>
            </a:p>
          </p:txBody>
        </p:sp>
        <p:cxnSp>
          <p:nvCxnSpPr>
            <p:cNvPr id="18" name="footer separator">
              <a:extLst>
                <a:ext uri="{FF2B5EF4-FFF2-40B4-BE49-F238E27FC236}">
                  <a16:creationId xmlns:a16="http://schemas.microsoft.com/office/drawing/2014/main" id="{B1B180EA-D973-49E5-B835-88317AB5A6EB}"/>
                </a:ext>
              </a:extLst>
            </p:cNvPr>
            <p:cNvCxnSpPr>
              <a:cxnSpLocks/>
            </p:cNvCxnSpPr>
            <p:nvPr/>
          </p:nvCxnSpPr>
          <p:spPr>
            <a:xfrm>
              <a:off x="10680936" y="6463393"/>
              <a:ext cx="0" cy="332014"/>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19" name="Wind presentation lockup">
              <a:extLst>
                <a:ext uri="{FF2B5EF4-FFF2-40B4-BE49-F238E27FC236}">
                  <a16:creationId xmlns:a16="http://schemas.microsoft.com/office/drawing/2014/main" id="{948A1828-6F39-4711-8A86-6FAAE66787D4}"/>
                </a:ext>
              </a:extLst>
            </p:cNvPr>
            <p:cNvPicPr>
              <a:picLocks noChangeAspect="1"/>
            </p:cNvPicPr>
            <p:nvPr/>
          </p:nvPicPr>
          <p:blipFill>
            <a:blip r:embed="rId2"/>
            <a:stretch>
              <a:fillRect/>
            </a:stretch>
          </p:blipFill>
          <p:spPr>
            <a:xfrm>
              <a:off x="8911737" y="6425184"/>
              <a:ext cx="1597155" cy="408433"/>
            </a:xfrm>
            <a:prstGeom prst="rect">
              <a:avLst/>
            </a:prstGeom>
          </p:spPr>
        </p:pic>
      </p:grpSp>
    </p:spTree>
    <p:extLst>
      <p:ext uri="{BB962C8B-B14F-4D97-AF65-F5344CB8AC3E}">
        <p14:creationId xmlns:p14="http://schemas.microsoft.com/office/powerpoint/2010/main" val="191730853"/>
      </p:ext>
    </p:extLst>
  </p:cSld>
  <p:clrMapOvr>
    <a:masterClrMapping/>
  </p:clrMapOvr>
  <p:extLst>
    <p:ext uri="{DCECCB84-F9BA-43D5-87BE-67443E8EF086}">
      <p15:sldGuideLst xmlns:p15="http://schemas.microsoft.com/office/powerpoint/2012/main">
        <p15:guide id="1" pos="2939" userDrawn="1">
          <p15:clr>
            <a:srgbClr val="00E643"/>
          </p15:clr>
        </p15:guide>
        <p15:guide id="2" pos="3185" userDrawn="1">
          <p15:clr>
            <a:srgbClr val="00E6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0B6D4A0-A214-188F-81D2-4DAB64C022C6}"/>
              </a:ext>
            </a:extLst>
          </p:cNvPr>
          <p:cNvSpPr>
            <a:spLocks noGrp="1"/>
          </p:cNvSpPr>
          <p:nvPr>
            <p:ph type="title" hasCustomPrompt="1"/>
          </p:nvPr>
        </p:nvSpPr>
        <p:spPr>
          <a:xfrm>
            <a:off x="548640" y="216374"/>
            <a:ext cx="11091672" cy="1200331"/>
          </a:xfrm>
        </p:spPr>
        <p:txBody>
          <a:bodyPr/>
          <a:lstStyle>
            <a:lvl1pPr algn="ctr">
              <a:defRPr/>
            </a:lvl1pPr>
          </a:lstStyle>
          <a:p>
            <a:r>
              <a:rPr lang="en-US" dirty="0"/>
              <a:t>Title &amp; Subtitle – Click to Edit</a:t>
            </a:r>
          </a:p>
        </p:txBody>
      </p:sp>
      <p:sp>
        <p:nvSpPr>
          <p:cNvPr id="3" name="Subtitle 2">
            <a:extLst>
              <a:ext uri="{FF2B5EF4-FFF2-40B4-BE49-F238E27FC236}">
                <a16:creationId xmlns:a16="http://schemas.microsoft.com/office/drawing/2014/main" id="{A09FCE1A-F8A4-81D8-31B5-BAFF6A1A22AA}"/>
              </a:ext>
            </a:extLst>
          </p:cNvPr>
          <p:cNvSpPr>
            <a:spLocks noGrp="1"/>
          </p:cNvSpPr>
          <p:nvPr>
            <p:ph type="subTitle" idx="1" hasCustomPrompt="1"/>
          </p:nvPr>
        </p:nvSpPr>
        <p:spPr>
          <a:xfrm>
            <a:off x="548639" y="1416706"/>
            <a:ext cx="11091672" cy="409852"/>
          </a:xfrm>
        </p:spPr>
        <p:txBody>
          <a:bodyPr anchor="ctr" anchorCtr="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9" name="Wind Footer">
            <a:extLst>
              <a:ext uri="{FF2B5EF4-FFF2-40B4-BE49-F238E27FC236}">
                <a16:creationId xmlns:a16="http://schemas.microsoft.com/office/drawing/2014/main" id="{F9F54CD6-AEFE-4AFE-B5E3-23CF5CB43505}"/>
              </a:ext>
            </a:extLst>
          </p:cNvPr>
          <p:cNvGrpSpPr/>
          <p:nvPr userDrawn="1"/>
        </p:nvGrpSpPr>
        <p:grpSpPr>
          <a:xfrm>
            <a:off x="0" y="6400800"/>
            <a:ext cx="12198096" cy="457200"/>
            <a:chOff x="0" y="6400800"/>
            <a:chExt cx="12198096" cy="457200"/>
          </a:xfrm>
        </p:grpSpPr>
        <p:sp>
          <p:nvSpPr>
            <p:cNvPr id="10" name="Rectangle 9">
              <a:extLst>
                <a:ext uri="{FF2B5EF4-FFF2-40B4-BE49-F238E27FC236}">
                  <a16:creationId xmlns:a16="http://schemas.microsoft.com/office/drawing/2014/main" id="{A2172519-1E50-4EA4-9C38-683C11A01D91}"/>
                </a:ext>
              </a:extLst>
            </p:cNvPr>
            <p:cNvSpPr/>
            <p:nvPr/>
          </p:nvSpPr>
          <p:spPr>
            <a:xfrm>
              <a:off x="0" y="6400800"/>
              <a:ext cx="12198096" cy="457200"/>
            </a:xfrm>
            <a:prstGeom prst="rect">
              <a:avLst/>
            </a:prstGeom>
            <a:gradFill flip="none" rotWithShape="1">
              <a:gsLst>
                <a:gs pos="0">
                  <a:srgbClr val="44958A"/>
                </a:gs>
                <a:gs pos="100000">
                  <a:srgbClr val="3A7F7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extBox 15">
              <a:extLst>
                <a:ext uri="{FF2B5EF4-FFF2-40B4-BE49-F238E27FC236}">
                  <a16:creationId xmlns:a16="http://schemas.microsoft.com/office/drawing/2014/main" id="{E9CA5F80-E3D7-4FE3-8277-E5D35BC56931}"/>
                </a:ext>
              </a:extLst>
            </p:cNvPr>
            <p:cNvSpPr txBox="1"/>
            <p:nvPr/>
          </p:nvSpPr>
          <p:spPr>
            <a:xfrm>
              <a:off x="10818876" y="6490901"/>
              <a:ext cx="1371600" cy="276999"/>
            </a:xfrm>
            <a:prstGeom prst="rect">
              <a:avLst/>
            </a:prstGeom>
            <a:noFill/>
          </p:spPr>
          <p:txBody>
            <a:bodyPr wrap="square" rtlCol="0">
              <a:spAutoFit/>
            </a:bodyPr>
            <a:lstStyle/>
            <a:p>
              <a:r>
                <a:rPr lang="en-US" sz="1200" spc="300" dirty="0">
                  <a:solidFill>
                    <a:schemeClr val="bg1"/>
                  </a:solidFill>
                </a:rPr>
                <a:t>WIND 2026</a:t>
              </a:r>
            </a:p>
          </p:txBody>
        </p:sp>
        <p:cxnSp>
          <p:nvCxnSpPr>
            <p:cNvPr id="17" name="footer separator">
              <a:extLst>
                <a:ext uri="{FF2B5EF4-FFF2-40B4-BE49-F238E27FC236}">
                  <a16:creationId xmlns:a16="http://schemas.microsoft.com/office/drawing/2014/main" id="{3AD6EE92-D2C9-4D87-9EE2-B5AF277A7B67}"/>
                </a:ext>
              </a:extLst>
            </p:cNvPr>
            <p:cNvCxnSpPr>
              <a:cxnSpLocks/>
            </p:cNvCxnSpPr>
            <p:nvPr/>
          </p:nvCxnSpPr>
          <p:spPr>
            <a:xfrm>
              <a:off x="10680936" y="6463393"/>
              <a:ext cx="0" cy="332014"/>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18" name="Wind presentation lockup">
              <a:extLst>
                <a:ext uri="{FF2B5EF4-FFF2-40B4-BE49-F238E27FC236}">
                  <a16:creationId xmlns:a16="http://schemas.microsoft.com/office/drawing/2014/main" id="{81B0A6FF-099A-4740-A4F4-98E9BE3F8BD8}"/>
                </a:ext>
              </a:extLst>
            </p:cNvPr>
            <p:cNvPicPr>
              <a:picLocks noChangeAspect="1"/>
            </p:cNvPicPr>
            <p:nvPr/>
          </p:nvPicPr>
          <p:blipFill>
            <a:blip r:embed="rId2"/>
            <a:stretch>
              <a:fillRect/>
            </a:stretch>
          </p:blipFill>
          <p:spPr>
            <a:xfrm>
              <a:off x="8911737" y="6425184"/>
              <a:ext cx="1597155" cy="408433"/>
            </a:xfrm>
            <a:prstGeom prst="rect">
              <a:avLst/>
            </a:prstGeom>
          </p:spPr>
        </p:pic>
      </p:grpSp>
    </p:spTree>
    <p:extLst>
      <p:ext uri="{BB962C8B-B14F-4D97-AF65-F5344CB8AC3E}">
        <p14:creationId xmlns:p14="http://schemas.microsoft.com/office/powerpoint/2010/main" val="293097958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0CF1F5-512C-D144-9C74-C593E56651B3}"/>
              </a:ext>
            </a:extLst>
          </p:cNvPr>
          <p:cNvSpPr>
            <a:spLocks noGrp="1"/>
          </p:cNvSpPr>
          <p:nvPr>
            <p:ph type="title"/>
          </p:nvPr>
        </p:nvSpPr>
        <p:spPr>
          <a:xfrm>
            <a:off x="548640" y="365125"/>
            <a:ext cx="11091672" cy="1052513"/>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D8BC27B-6A5D-9D31-6DB6-3ABEDC054BD5}"/>
              </a:ext>
            </a:extLst>
          </p:cNvPr>
          <p:cNvSpPr>
            <a:spLocks noGrp="1"/>
          </p:cNvSpPr>
          <p:nvPr>
            <p:ph type="body" idx="1"/>
          </p:nvPr>
        </p:nvSpPr>
        <p:spPr>
          <a:xfrm>
            <a:off x="548640" y="1557338"/>
            <a:ext cx="11091672" cy="45782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0D1F36-3057-F145-FCC9-5EA6332C360D}"/>
              </a:ext>
            </a:extLst>
          </p:cNvPr>
          <p:cNvSpPr>
            <a:spLocks noGrp="1"/>
          </p:cNvSpPr>
          <p:nvPr>
            <p:ph type="dt" sz="half" idx="2"/>
          </p:nvPr>
        </p:nvSpPr>
        <p:spPr>
          <a:xfrm>
            <a:off x="9784080" y="6356350"/>
            <a:ext cx="1645920" cy="365125"/>
          </a:xfrm>
          <a:prstGeom prst="rect">
            <a:avLst/>
          </a:prstGeom>
        </p:spPr>
        <p:txBody>
          <a:bodyPr vert="horz" lIns="91440" tIns="45720" rIns="91440" bIns="45720" rtlCol="0" anchor="ctr"/>
          <a:lstStyle>
            <a:lvl1pPr algn="r">
              <a:defRPr sz="1100">
                <a:solidFill>
                  <a:schemeClr val="tx1">
                    <a:tint val="82000"/>
                  </a:schemeClr>
                </a:solidFill>
              </a:defRPr>
            </a:lvl1pPr>
          </a:lstStyle>
          <a:p>
            <a:endParaRPr lang="en-US" dirty="0"/>
          </a:p>
        </p:txBody>
      </p:sp>
      <p:sp>
        <p:nvSpPr>
          <p:cNvPr id="5" name="Footer Placeholder 4">
            <a:extLst>
              <a:ext uri="{FF2B5EF4-FFF2-40B4-BE49-F238E27FC236}">
                <a16:creationId xmlns:a16="http://schemas.microsoft.com/office/drawing/2014/main" id="{90828DF3-B9D9-4E94-769F-862B50672088}"/>
              </a:ext>
            </a:extLst>
          </p:cNvPr>
          <p:cNvSpPr>
            <a:spLocks noGrp="1"/>
          </p:cNvSpPr>
          <p:nvPr>
            <p:ph type="ftr" sz="quarter" idx="3"/>
          </p:nvPr>
        </p:nvSpPr>
        <p:spPr>
          <a:xfrm>
            <a:off x="548639" y="6356350"/>
            <a:ext cx="9155065" cy="365125"/>
          </a:xfrm>
          <a:prstGeom prst="rect">
            <a:avLst/>
          </a:prstGeom>
        </p:spPr>
        <p:txBody>
          <a:bodyPr vert="horz" lIns="91440" tIns="45720" rIns="91440" bIns="45720" rtlCol="0" anchor="ctr"/>
          <a:lstStyle>
            <a:lvl1pPr algn="l">
              <a:defRPr sz="1100">
                <a:solidFill>
                  <a:schemeClr val="tx1">
                    <a:tint val="82000"/>
                  </a:schemeClr>
                </a:solidFill>
              </a:defRPr>
            </a:lvl1pPr>
          </a:lstStyle>
          <a:p>
            <a:endParaRPr lang="en-CA" dirty="0"/>
          </a:p>
        </p:txBody>
      </p:sp>
      <p:sp>
        <p:nvSpPr>
          <p:cNvPr id="6" name="Slide Number Placeholder 5">
            <a:extLst>
              <a:ext uri="{FF2B5EF4-FFF2-40B4-BE49-F238E27FC236}">
                <a16:creationId xmlns:a16="http://schemas.microsoft.com/office/drawing/2014/main" id="{FBFE3DC3-5003-F6F3-B3D4-BC3A6BA1C613}"/>
              </a:ext>
            </a:extLst>
          </p:cNvPr>
          <p:cNvSpPr>
            <a:spLocks noGrp="1"/>
          </p:cNvSpPr>
          <p:nvPr>
            <p:ph type="sldNum" sz="quarter" idx="4"/>
          </p:nvPr>
        </p:nvSpPr>
        <p:spPr>
          <a:xfrm>
            <a:off x="11510375" y="6356350"/>
            <a:ext cx="681625" cy="365125"/>
          </a:xfrm>
          <a:prstGeom prst="rect">
            <a:avLst/>
          </a:prstGeom>
        </p:spPr>
        <p:txBody>
          <a:bodyPr vert="horz" lIns="91440" tIns="45720" rIns="91440" bIns="45720" rtlCol="0" anchor="ctr"/>
          <a:lstStyle>
            <a:lvl1pPr algn="ctr">
              <a:defRPr sz="1100">
                <a:solidFill>
                  <a:schemeClr val="tx1">
                    <a:tint val="82000"/>
                  </a:schemeClr>
                </a:solidFill>
              </a:defRPr>
            </a:lvl1pPr>
          </a:lstStyle>
          <a:p>
            <a:fld id="{0E2E2D80-F5B5-C04C-AD2E-356D739315D4}" type="slidenum">
              <a:rPr lang="en-US" smtClean="0"/>
              <a:pPr/>
              <a:t>‹#›</a:t>
            </a:fld>
            <a:endParaRPr lang="en-US" dirty="0"/>
          </a:p>
        </p:txBody>
      </p:sp>
    </p:spTree>
    <p:extLst>
      <p:ext uri="{BB962C8B-B14F-4D97-AF65-F5344CB8AC3E}">
        <p14:creationId xmlns:p14="http://schemas.microsoft.com/office/powerpoint/2010/main" val="31472769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5" r:id="rId9"/>
    <p:sldLayoutId id="2147483674" r:id="rId10"/>
    <p:sldLayoutId id="2147483783" r:id="rId11"/>
    <p:sldLayoutId id="2147483697" r:id="rId12"/>
    <p:sldLayoutId id="2147483698" r:id="rId13"/>
    <p:sldLayoutId id="2147483699" r:id="rId14"/>
    <p:sldLayoutId id="2147483700" r:id="rId15"/>
    <p:sldLayoutId id="2147483678" r:id="rId16"/>
    <p:sldLayoutId id="2147483681" r:id="rId17"/>
    <p:sldLayoutId id="2147483680" r:id="rId18"/>
    <p:sldLayoutId id="2147483786" r:id="rId19"/>
    <p:sldLayoutId id="2147483787" r:id="rId20"/>
    <p:sldLayoutId id="2147483785" r:id="rId21"/>
    <p:sldLayoutId id="2147483752" r:id="rId22"/>
    <p:sldLayoutId id="2147483751" r:id="rId23"/>
    <p:sldLayoutId id="2147483677" r:id="rId24"/>
    <p:sldLayoutId id="2147483780" r:id="rId25"/>
    <p:sldLayoutId id="2147483772" r:id="rId26"/>
    <p:sldLayoutId id="2147483773" r:id="rId27"/>
    <p:sldLayoutId id="2147483774" r:id="rId28"/>
    <p:sldLayoutId id="2147483771" r:id="rId29"/>
    <p:sldLayoutId id="2147483766" r:id="rId30"/>
    <p:sldLayoutId id="2147483769" r:id="rId31"/>
    <p:sldLayoutId id="2147483749" r:id="rId32"/>
    <p:sldLayoutId id="2147483750" r:id="rId33"/>
  </p:sldLayoutIdLst>
  <p:hf sldNum="0" hdr="0" ftr="0"/>
  <p:txStyles>
    <p:titleStyle>
      <a:lvl1pPr algn="l" defTabSz="914400" rtl="0" eaLnBrk="1" latinLnBrk="0" hangingPunct="1">
        <a:lnSpc>
          <a:spcPct val="100000"/>
        </a:lnSpc>
        <a:spcBef>
          <a:spcPct val="0"/>
        </a:spcBef>
        <a:buNone/>
        <a:defRPr sz="3600" b="1" kern="1200">
          <a:solidFill>
            <a:schemeClr val="tx2"/>
          </a:solidFill>
          <a:latin typeface="+mj-lt"/>
          <a:ea typeface="+mj-ea"/>
          <a:cs typeface="+mj-cs"/>
        </a:defRPr>
      </a:lvl1pPr>
    </p:titleStyle>
    <p:bodyStyle>
      <a:lvl1pPr marL="342900" indent="-3429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635000" indent="-287338" algn="l" defTabSz="914400" rtl="0" eaLnBrk="1" latinLnBrk="0" hangingPunct="1">
        <a:lnSpc>
          <a:spcPct val="100000"/>
        </a:lnSpc>
        <a:spcBef>
          <a:spcPts val="500"/>
        </a:spcBef>
        <a:buClr>
          <a:schemeClr val="accent1"/>
        </a:buClr>
        <a:buFont typeface="System Font Regular"/>
        <a:buChar char="−"/>
        <a:tabLst/>
        <a:defRPr sz="2000" kern="1200">
          <a:solidFill>
            <a:schemeClr val="tx1">
              <a:lumMod val="75000"/>
              <a:lumOff val="25000"/>
            </a:schemeClr>
          </a:solidFill>
          <a:latin typeface="+mn-lt"/>
          <a:ea typeface="+mn-ea"/>
          <a:cs typeface="+mn-cs"/>
        </a:defRPr>
      </a:lvl2pPr>
      <a:lvl3pPr marL="920750" indent="-285750" algn="l" defTabSz="914400" rtl="0" eaLnBrk="1" latinLnBrk="0" hangingPunct="1">
        <a:lnSpc>
          <a:spcPct val="100000"/>
        </a:lnSpc>
        <a:spcBef>
          <a:spcPts val="500"/>
        </a:spcBef>
        <a:buClr>
          <a:schemeClr val="accent1"/>
        </a:buClr>
        <a:buFont typeface="Arial" panose="020B0604020202020204" pitchFamily="34" charset="0"/>
        <a:buChar char="•"/>
        <a:tabLst/>
        <a:defRPr sz="2000" kern="1200">
          <a:solidFill>
            <a:schemeClr val="tx1">
              <a:lumMod val="75000"/>
              <a:lumOff val="25000"/>
            </a:schemeClr>
          </a:solidFill>
          <a:latin typeface="+mn-lt"/>
          <a:ea typeface="+mn-ea"/>
          <a:cs typeface="+mn-cs"/>
        </a:defRPr>
      </a:lvl3pPr>
      <a:lvl4pPr marL="1257300" indent="-336550" algn="l" defTabSz="914400" rtl="0" eaLnBrk="1" latinLnBrk="0" hangingPunct="1">
        <a:lnSpc>
          <a:spcPct val="100000"/>
        </a:lnSpc>
        <a:spcBef>
          <a:spcPts val="500"/>
        </a:spcBef>
        <a:buClr>
          <a:schemeClr val="accent1"/>
        </a:buClr>
        <a:buFont typeface="System Font Regular"/>
        <a:buChar char="−"/>
        <a:tabLst/>
        <a:defRPr sz="2000" kern="1200">
          <a:solidFill>
            <a:schemeClr val="tx1">
              <a:lumMod val="75000"/>
              <a:lumOff val="25000"/>
            </a:schemeClr>
          </a:solidFill>
          <a:latin typeface="+mn-lt"/>
          <a:ea typeface="+mn-ea"/>
          <a:cs typeface="+mn-cs"/>
        </a:defRPr>
      </a:lvl4pPr>
      <a:lvl5pPr marL="1604963" indent="-347663" algn="l" defTabSz="914400" rtl="0" eaLnBrk="1" latinLnBrk="0" hangingPunct="1">
        <a:lnSpc>
          <a:spcPct val="100000"/>
        </a:lnSpc>
        <a:spcBef>
          <a:spcPts val="500"/>
        </a:spcBef>
        <a:buClr>
          <a:schemeClr val="accent1"/>
        </a:buClr>
        <a:buFont typeface="Arial" panose="020B0604020202020204" pitchFamily="34" charset="0"/>
        <a:buChar char="•"/>
        <a:tabLst/>
        <a:defRPr sz="20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D44F31"/>
          </p15:clr>
        </p15:guide>
        <p15:guide id="3" pos="7332" userDrawn="1">
          <p15:clr>
            <a:srgbClr val="D44F31"/>
          </p15:clr>
        </p15:guide>
        <p15:guide id="4" pos="3840" userDrawn="1">
          <p15:clr>
            <a:srgbClr val="D44F31"/>
          </p15:clr>
        </p15:guide>
        <p15:guide id="5" pos="345" userDrawn="1">
          <p15:clr>
            <a:srgbClr val="D44F31"/>
          </p15:clr>
        </p15:guide>
        <p15:guide id="6" orient="horz" pos="227" userDrawn="1">
          <p15:clr>
            <a:srgbClr val="D44F31"/>
          </p15:clr>
        </p15:guide>
        <p15:guide id="7" orient="horz" pos="1065" userDrawn="1">
          <p15:clr>
            <a:srgbClr val="D44F31"/>
          </p15:clr>
        </p15:guide>
        <p15:guide id="8" orient="horz" pos="1146" userDrawn="1">
          <p15:clr>
            <a:srgbClr val="D44F31"/>
          </p15:clr>
        </p15:guide>
        <p15:guide id="9" orient="horz" pos="3864" userDrawn="1">
          <p15:clr>
            <a:srgbClr val="D44F31"/>
          </p15:clr>
        </p15:guide>
        <p15:guide id="10" orient="horz" pos="981" userDrawn="1">
          <p15:clr>
            <a:srgbClr val="D44F31"/>
          </p15:clr>
        </p15:guide>
        <p15:guide id="11" orient="horz" pos="894" userDrawn="1">
          <p15:clr>
            <a:srgbClr val="D44F31"/>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1.next.westlaw.com/Link/Document/FullText?findType=L&amp;pubNum=1000006&amp;cite=FLSTS627.7011&amp;originatingDoc=I383850a0b0fb11f084ccb20ffb20ad81&amp;refType=RB&amp;originationContext=document&amp;transitionType=DocumentItem&amp;ppcid=15b46a4be05b483ba28e7661f99b7909&amp;contextData=(sc.Search)#co_pp_b84a0000fd100"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Background">
            <a:extLst>
              <a:ext uri="{FF2B5EF4-FFF2-40B4-BE49-F238E27FC236}">
                <a16:creationId xmlns:a16="http://schemas.microsoft.com/office/drawing/2014/main" id="{5C43880C-8AE2-496F-8D81-6FA9F9B50173}"/>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0" y="198"/>
            <a:ext cx="12192000" cy="6857604"/>
          </a:xfrm>
          <a:prstGeom prst="rect">
            <a:avLst/>
          </a:prstGeom>
        </p:spPr>
      </p:pic>
      <p:sp useBgFill="1">
        <p:nvSpPr>
          <p:cNvPr id="4" name="!!2026">
            <a:extLst>
              <a:ext uri="{FF2B5EF4-FFF2-40B4-BE49-F238E27FC236}">
                <a16:creationId xmlns:a16="http://schemas.microsoft.com/office/drawing/2014/main" id="{2466A623-5722-40C5-A688-DC2487A57EF0}"/>
              </a:ext>
            </a:extLst>
          </p:cNvPr>
          <p:cNvSpPr/>
          <p:nvPr/>
        </p:nvSpPr>
        <p:spPr>
          <a:xfrm>
            <a:off x="1573877" y="1674674"/>
            <a:ext cx="9044247" cy="1754326"/>
          </a:xfrm>
          <a:prstGeom prst="rect">
            <a:avLst/>
          </a:prstGeom>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spAutoFit/>
          </a:bodyPr>
          <a:lstStyle/>
          <a:p>
            <a:pPr algn="ctr"/>
            <a:r>
              <a:rPr lang="en-US" sz="5400" dirty="0">
                <a:solidFill>
                  <a:schemeClr val="bg1"/>
                </a:solidFill>
                <a:latin typeface="+mj-lt"/>
              </a:rPr>
              <a:t>FLORIDA CASE LAW UPDATE</a:t>
            </a:r>
          </a:p>
        </p:txBody>
      </p:sp>
      <p:sp useBgFill="1">
        <p:nvSpPr>
          <p:cNvPr id="5" name="!!Location">
            <a:extLst>
              <a:ext uri="{FF2B5EF4-FFF2-40B4-BE49-F238E27FC236}">
                <a16:creationId xmlns:a16="http://schemas.microsoft.com/office/drawing/2014/main" id="{22A8DC00-27CB-452B-9670-8965215B9B02}"/>
              </a:ext>
            </a:extLst>
          </p:cNvPr>
          <p:cNvSpPr/>
          <p:nvPr/>
        </p:nvSpPr>
        <p:spPr>
          <a:xfrm>
            <a:off x="1573877" y="3429000"/>
            <a:ext cx="9044247" cy="584775"/>
          </a:xfrm>
          <a:prstGeom prst="rect">
            <a:avLst/>
          </a:prstGeom>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gn="ctr"/>
            <a:endParaRPr lang="en-US" sz="3200" dirty="0">
              <a:ln w="6350">
                <a:gradFill flip="none" rotWithShape="1">
                  <a:gsLst>
                    <a:gs pos="0">
                      <a:srgbClr val="FFD363">
                        <a:alpha val="70000"/>
                      </a:srgbClr>
                    </a:gs>
                    <a:gs pos="68000">
                      <a:srgbClr val="FFD363">
                        <a:alpha val="30000"/>
                      </a:srgbClr>
                    </a:gs>
                    <a:gs pos="100000">
                      <a:srgbClr val="FFD363">
                        <a:alpha val="0"/>
                      </a:srgbClr>
                    </a:gs>
                  </a:gsLst>
                  <a:path path="circle">
                    <a:fillToRect l="100000" t="100000"/>
                  </a:path>
                  <a:tileRect r="-100000" b="-100000"/>
                </a:gradFill>
              </a:ln>
              <a:solidFill>
                <a:schemeClr val="tx1"/>
              </a:solidFill>
              <a:effectLst>
                <a:outerShdw blurRad="50800" dist="38100" dir="2700000" algn="tl" rotWithShape="0">
                  <a:prstClr val="black">
                    <a:alpha val="40000"/>
                  </a:prstClr>
                </a:outerShdw>
              </a:effectLst>
            </a:endParaRPr>
          </a:p>
        </p:txBody>
      </p:sp>
      <p:pic>
        <p:nvPicPr>
          <p:cNvPr id="2" name="!!Logo">
            <a:extLst>
              <a:ext uri="{FF2B5EF4-FFF2-40B4-BE49-F238E27FC236}">
                <a16:creationId xmlns:a16="http://schemas.microsoft.com/office/drawing/2014/main" id="{69C482C2-51DF-4D62-9061-513985B35062}"/>
              </a:ext>
            </a:extLst>
          </p:cNvPr>
          <p:cNvPicPr>
            <a:picLocks noChangeAspect="1"/>
          </p:cNvPicPr>
          <p:nvPr/>
        </p:nvPicPr>
        <p:blipFill>
          <a:blip r:embed="rId6"/>
          <a:stretch>
            <a:fillRect/>
          </a:stretch>
        </p:blipFill>
        <p:spPr>
          <a:xfrm>
            <a:off x="10223073" y="5985303"/>
            <a:ext cx="1826909" cy="773391"/>
          </a:xfrm>
          <a:prstGeom prst="rect">
            <a:avLst/>
          </a:prstGeom>
        </p:spPr>
      </p:pic>
    </p:spTree>
    <p:custDataLst>
      <p:tags r:id="rId1"/>
    </p:custDataLst>
    <p:extLst>
      <p:ext uri="{BB962C8B-B14F-4D97-AF65-F5344CB8AC3E}">
        <p14:creationId xmlns:p14="http://schemas.microsoft.com/office/powerpoint/2010/main" val="52252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3439B-98AD-2F24-F346-80BDB5831B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63359D-D5F2-0A61-815A-5AD07324D513}"/>
              </a:ext>
            </a:extLst>
          </p:cNvPr>
          <p:cNvSpPr>
            <a:spLocks noGrp="1"/>
          </p:cNvSpPr>
          <p:nvPr>
            <p:ph type="title"/>
          </p:nvPr>
        </p:nvSpPr>
        <p:spPr>
          <a:xfrm>
            <a:off x="548640" y="222094"/>
            <a:ext cx="11091672" cy="1378105"/>
          </a:xfrm>
        </p:spPr>
        <p:txBody>
          <a:bodyPr/>
          <a:lstStyle/>
          <a:p>
            <a:r>
              <a:rPr lang="pt-BR" b="0" i="1" dirty="0">
                <a:solidFill>
                  <a:schemeClr val="tx1"/>
                </a:solidFill>
                <a:latin typeface="Times New Roman" panose="02020603050405020304" pitchFamily="18" charset="0"/>
                <a:cs typeface="Times New Roman" panose="02020603050405020304" pitchFamily="18" charset="0"/>
              </a:rPr>
              <a:t>Universal Prop. &amp; Cas. Ins. Co. v. Rodriguez</a:t>
            </a:r>
            <a:br>
              <a:rPr lang="pt-BR" b="0" i="1" dirty="0">
                <a:solidFill>
                  <a:schemeClr val="tx1"/>
                </a:solidFill>
                <a:latin typeface="Times New Roman" panose="02020603050405020304" pitchFamily="18" charset="0"/>
                <a:cs typeface="Times New Roman" panose="02020603050405020304" pitchFamily="18" charset="0"/>
              </a:rPr>
            </a:br>
            <a:r>
              <a:rPr lang="pt-BR" b="0" dirty="0">
                <a:solidFill>
                  <a:schemeClr val="tx1"/>
                </a:solidFill>
                <a:latin typeface="Times New Roman" panose="02020603050405020304" pitchFamily="18" charset="0"/>
                <a:cs typeface="Times New Roman" panose="02020603050405020304" pitchFamily="18" charset="0"/>
              </a:rPr>
              <a:t>2026 WL 370220 (Fla. 6th DCA 2026)</a:t>
            </a:r>
            <a:r>
              <a:rPr lang="en-US" dirty="0">
                <a:solidFill>
                  <a:schemeClr val="tx1"/>
                </a:solidFill>
                <a:latin typeface="Times New Roman" panose="02020603050405020304" pitchFamily="18" charset="0"/>
                <a:cs typeface="Times New Roman" panose="02020603050405020304" pitchFamily="18" charset="0"/>
              </a:rPr>
              <a:t> </a:t>
            </a:r>
          </a:p>
        </p:txBody>
      </p:sp>
      <p:sp>
        <p:nvSpPr>
          <p:cNvPr id="4" name="Content Placeholder 3">
            <a:extLst>
              <a:ext uri="{FF2B5EF4-FFF2-40B4-BE49-F238E27FC236}">
                <a16:creationId xmlns:a16="http://schemas.microsoft.com/office/drawing/2014/main" id="{0937657A-D7AF-A4E2-38E9-533F566FD671}"/>
              </a:ext>
            </a:extLst>
          </p:cNvPr>
          <p:cNvSpPr>
            <a:spLocks noGrp="1"/>
          </p:cNvSpPr>
          <p:nvPr>
            <p:ph idx="1"/>
          </p:nvPr>
        </p:nvSpPr>
        <p:spPr>
          <a:xfrm>
            <a:off x="548640" y="1600199"/>
            <a:ext cx="11091672" cy="4528777"/>
          </a:xfrm>
        </p:spPr>
        <p:txBody>
          <a:bodyPr>
            <a:normAutofit fontScale="92500" lnSpcReduction="10000"/>
          </a:bodyPr>
          <a:lstStyle/>
          <a:p>
            <a:pPr marL="0" marR="0" algn="just">
              <a:lnSpc>
                <a:spcPct val="107000"/>
              </a:lnSpc>
              <a:spcAft>
                <a:spcPts val="800"/>
              </a:spcAft>
              <a:buNone/>
            </a:pPr>
            <a:r>
              <a:rPr lang="en-US" b="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FACTS:</a:t>
            </a:r>
          </a:p>
          <a:p>
            <a:pPr marL="0" marR="0" algn="just">
              <a:lnSpc>
                <a:spcPct val="107000"/>
              </a:lnSpc>
              <a:spcAft>
                <a:spcPts val="800"/>
              </a:spcAft>
              <a:buNone/>
            </a:pPr>
            <a:r>
              <a:rPr 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Insured filed suit on a denied property insurance claim under a replacement cost policy.  The insurer filed a motion in limine and motion for directed verdict </a:t>
            </a:r>
            <a:r>
              <a:rPr lang="en-US" dirty="0">
                <a:solidFill>
                  <a:schemeClr val="tx1"/>
                </a:solidFill>
                <a:latin typeface="Times New Roman" panose="02020603050405020304" pitchFamily="18" charset="0"/>
                <a:cs typeface="Times New Roman" panose="02020603050405020304" pitchFamily="18" charset="0"/>
              </a:rPr>
              <a:t>both of which argued that the Homeowners were limited to presenting evidence of the actual cash value of the loss to the Homeowners’ residence since the Homeowners failed to make any repairs to the residence as of the date of trial.  The court denied these motions.  The court entered final judgment in favor of the insurer after a jury verdict.  </a:t>
            </a:r>
            <a:endParaRPr 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a:p>
            <a:pPr marL="0" marR="0" algn="just">
              <a:lnSpc>
                <a:spcPct val="107000"/>
              </a:lnSpc>
              <a:spcAft>
                <a:spcPts val="800"/>
              </a:spcAft>
              <a:buNone/>
            </a:pPr>
            <a:r>
              <a:rPr lang="en-US" b="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HOLDING:</a:t>
            </a:r>
          </a:p>
          <a:p>
            <a:pPr marL="0" marR="0" algn="just">
              <a:lnSpc>
                <a:spcPct val="107000"/>
              </a:lnSpc>
              <a:spcAft>
                <a:spcPts val="800"/>
              </a:spcAft>
              <a:buNone/>
            </a:pPr>
            <a:r>
              <a:rPr 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Affirmed. </a:t>
            </a:r>
            <a:r>
              <a:rPr lang="en-US" dirty="0">
                <a:solidFill>
                  <a:schemeClr val="tx1"/>
                </a:solidFill>
                <a:latin typeface="Times New Roman" panose="02020603050405020304" pitchFamily="18" charset="0"/>
                <a:cs typeface="Times New Roman" panose="02020603050405020304" pitchFamily="18" charset="0"/>
              </a:rPr>
              <a:t>“It defies logic to limit such an inquiry to actual cash value when the contract governing the action entitles the insured to ‘replacement cost without deduction for depreciation,’” in a non-covered claim.  Conflict certified with </a:t>
            </a:r>
            <a:r>
              <a:rPr lang="en-US" i="1" dirty="0">
                <a:solidFill>
                  <a:schemeClr val="tx1"/>
                </a:solidFill>
                <a:latin typeface="Times New Roman" panose="02020603050405020304" pitchFamily="18" charset="0"/>
                <a:cs typeface="Times New Roman" panose="02020603050405020304" pitchFamily="18" charset="0"/>
              </a:rPr>
              <a:t>Qureshi.</a:t>
            </a:r>
            <a:endParaRPr 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354376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F22BD2B-3EAC-6A77-F0E5-FAF3FBD515AC}"/>
              </a:ext>
            </a:extLst>
          </p:cNvPr>
          <p:cNvSpPr>
            <a:spLocks noGrp="1"/>
          </p:cNvSpPr>
          <p:nvPr>
            <p:ph type="pic" sz="quarter" idx="13"/>
          </p:nvPr>
        </p:nvSpPr>
        <p:spPr>
          <a:xfrm>
            <a:off x="-10886" y="-21771"/>
            <a:ext cx="12192000" cy="6858000"/>
          </a:xfrm>
        </p:spPr>
        <p:txBody>
          <a:bodyPr/>
          <a:lstStyle/>
          <a:p>
            <a:endParaRPr lang="en-US"/>
          </a:p>
        </p:txBody>
      </p:sp>
      <p:sp>
        <p:nvSpPr>
          <p:cNvPr id="3" name="Title 2">
            <a:extLst>
              <a:ext uri="{FF2B5EF4-FFF2-40B4-BE49-F238E27FC236}">
                <a16:creationId xmlns:a16="http://schemas.microsoft.com/office/drawing/2014/main" id="{2A45F931-E0DD-719F-6034-142654AE88F6}"/>
              </a:ext>
            </a:extLst>
          </p:cNvPr>
          <p:cNvSpPr>
            <a:spLocks noGrp="1"/>
          </p:cNvSpPr>
          <p:nvPr>
            <p:ph type="ctrTitle"/>
          </p:nvPr>
        </p:nvSpPr>
        <p:spPr/>
        <p:txBody>
          <a:bodyPr/>
          <a:lstStyle/>
          <a:p>
            <a:r>
              <a:rPr lang="en-US" sz="6000" dirty="0">
                <a:latin typeface="Times New Roman" panose="02020603050405020304" pitchFamily="18" charset="0"/>
                <a:cs typeface="Times New Roman" panose="02020603050405020304" pitchFamily="18" charset="0"/>
              </a:rPr>
              <a:t>EVIDENCE</a:t>
            </a:r>
          </a:p>
        </p:txBody>
      </p:sp>
      <p:sp>
        <p:nvSpPr>
          <p:cNvPr id="4" name="Subtitle 3">
            <a:extLst>
              <a:ext uri="{FF2B5EF4-FFF2-40B4-BE49-F238E27FC236}">
                <a16:creationId xmlns:a16="http://schemas.microsoft.com/office/drawing/2014/main" id="{E03DF5A0-9325-986D-A9A2-F1C868E8133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11185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37922-C55D-729F-234A-8BEBCAADE9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9144BD-577C-2296-60FD-8BA9CAED7CE3}"/>
              </a:ext>
            </a:extLst>
          </p:cNvPr>
          <p:cNvSpPr>
            <a:spLocks noGrp="1"/>
          </p:cNvSpPr>
          <p:nvPr>
            <p:ph type="title"/>
          </p:nvPr>
        </p:nvSpPr>
        <p:spPr>
          <a:xfrm>
            <a:off x="548640" y="222094"/>
            <a:ext cx="11091672" cy="1378105"/>
          </a:xfrm>
        </p:spPr>
        <p:txBody>
          <a:bodyPr/>
          <a:lstStyle/>
          <a:p>
            <a:r>
              <a:rPr lang="en-US" b="0" i="1" dirty="0">
                <a:solidFill>
                  <a:schemeClr val="tx1"/>
                </a:solidFill>
                <a:latin typeface="Times New Roman" panose="02020603050405020304" pitchFamily="18" charset="0"/>
                <a:cs typeface="Times New Roman" panose="02020603050405020304" pitchFamily="18" charset="0"/>
              </a:rPr>
              <a:t>Universal Prop. &amp; Cas. Ins. Co. v. </a:t>
            </a:r>
            <a:r>
              <a:rPr lang="en-US" b="0" i="1" dirty="0" err="1">
                <a:solidFill>
                  <a:schemeClr val="tx1"/>
                </a:solidFill>
                <a:latin typeface="Times New Roman" panose="02020603050405020304" pitchFamily="18" charset="0"/>
                <a:cs typeface="Times New Roman" panose="02020603050405020304" pitchFamily="18" charset="0"/>
              </a:rPr>
              <a:t>Brilus</a:t>
            </a:r>
            <a:r>
              <a:rPr lang="en-US" b="0" dirty="0">
                <a:solidFill>
                  <a:schemeClr val="tx1"/>
                </a:solidFill>
                <a:latin typeface="Times New Roman" panose="02020603050405020304" pitchFamily="18" charset="0"/>
                <a:cs typeface="Times New Roman" panose="02020603050405020304" pitchFamily="18" charset="0"/>
              </a:rPr>
              <a:t> </a:t>
            </a:r>
            <a:br>
              <a:rPr lang="en-US" b="0" dirty="0">
                <a:solidFill>
                  <a:schemeClr val="tx1"/>
                </a:solidFill>
                <a:latin typeface="Times New Roman" panose="02020603050405020304" pitchFamily="18" charset="0"/>
                <a:cs typeface="Times New Roman" panose="02020603050405020304" pitchFamily="18" charset="0"/>
              </a:rPr>
            </a:br>
            <a:r>
              <a:rPr lang="en-US" b="0" dirty="0">
                <a:solidFill>
                  <a:schemeClr val="tx1"/>
                </a:solidFill>
                <a:latin typeface="Times New Roman" panose="02020603050405020304" pitchFamily="18" charset="0"/>
                <a:cs typeface="Times New Roman" panose="02020603050405020304" pitchFamily="18" charset="0"/>
              </a:rPr>
              <a:t>403 So. 3d 864 (Fla. 4th DCA 2025) </a:t>
            </a:r>
          </a:p>
        </p:txBody>
      </p:sp>
      <p:sp>
        <p:nvSpPr>
          <p:cNvPr id="4" name="Content Placeholder 3">
            <a:extLst>
              <a:ext uri="{FF2B5EF4-FFF2-40B4-BE49-F238E27FC236}">
                <a16:creationId xmlns:a16="http://schemas.microsoft.com/office/drawing/2014/main" id="{C5BBBDAD-DFBF-4482-1BAE-3F2628C03A8A}"/>
              </a:ext>
            </a:extLst>
          </p:cNvPr>
          <p:cNvSpPr>
            <a:spLocks noGrp="1"/>
          </p:cNvSpPr>
          <p:nvPr>
            <p:ph idx="1"/>
          </p:nvPr>
        </p:nvSpPr>
        <p:spPr>
          <a:xfrm>
            <a:off x="548640" y="1600199"/>
            <a:ext cx="11091672" cy="4528777"/>
          </a:xfrm>
        </p:spPr>
        <p:txBody>
          <a:bodyPr>
            <a:normAutofit fontScale="92500" lnSpcReduction="10000"/>
          </a:bodyPr>
          <a:lstStyle/>
          <a:p>
            <a:pPr marL="0" marR="0">
              <a:lnSpc>
                <a:spcPct val="107000"/>
              </a:lnSpc>
              <a:spcAft>
                <a:spcPts val="800"/>
              </a:spcAft>
              <a:buNone/>
            </a:pPr>
            <a:r>
              <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FACTS:</a:t>
            </a:r>
          </a:p>
          <a:p>
            <a:pPr marL="0" marR="0" algn="just">
              <a:lnSpc>
                <a:spcPct val="107000"/>
              </a:lnSpc>
              <a:spcAft>
                <a:spcPts val="800"/>
              </a:spcAft>
              <a:buNone/>
            </a:pPr>
            <a:r>
              <a:rPr lang="en-US" dirty="0">
                <a:solidFill>
                  <a:schemeClr val="tx1"/>
                </a:solidFill>
                <a:latin typeface="Times New Roman" panose="02020603050405020304" pitchFamily="18" charset="0"/>
                <a:cs typeface="Times New Roman" panose="02020603050405020304" pitchFamily="18" charset="0"/>
              </a:rPr>
              <a:t>Homeowners brought breach of contract action against insurer. Circuit court entered judgment on jury verdict awarding insureds $168,168.77. Insurer moved for remittitur on the ground that no competent evidence supported the jury’s award.</a:t>
            </a:r>
            <a:endPar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Aft>
                <a:spcPts val="800"/>
              </a:spcAft>
              <a:buNone/>
            </a:pPr>
            <a:r>
              <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HOLDING:</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ct val="107000"/>
              </a:lnSpc>
              <a:spcAft>
                <a:spcPts val="800"/>
              </a:spcAft>
              <a:buNone/>
            </a:pP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Reversed. The only evidence admitted at trial consistent with the amount of the jury’s award was a sworn proof of loss, which was based on a public adjuster’s estimate. But the public adjuster who prepared the estimate did not testify, nor was his estimate admitted at trial. Instead, the insureds relied on their general contractor expert, who testified damages were $96,150. “[T]he only competent evidence of damages was supplied by the insureds’ expert that the cost of repairs was $96,150.” Fourth District ordered a remittitur in that amount.</a:t>
            </a:r>
          </a:p>
        </p:txBody>
      </p:sp>
    </p:spTree>
    <p:extLst>
      <p:ext uri="{BB962C8B-B14F-4D97-AF65-F5344CB8AC3E}">
        <p14:creationId xmlns:p14="http://schemas.microsoft.com/office/powerpoint/2010/main" val="730022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77C71-FD89-A584-B70D-8F50936411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B44863-C10E-C3FD-90BE-F20B72E305F2}"/>
              </a:ext>
            </a:extLst>
          </p:cNvPr>
          <p:cNvSpPr>
            <a:spLocks noGrp="1"/>
          </p:cNvSpPr>
          <p:nvPr>
            <p:ph type="title"/>
          </p:nvPr>
        </p:nvSpPr>
        <p:spPr>
          <a:xfrm>
            <a:off x="548640" y="222094"/>
            <a:ext cx="11091672" cy="1378105"/>
          </a:xfrm>
        </p:spPr>
        <p:txBody>
          <a:bodyPr/>
          <a:lstStyle/>
          <a:p>
            <a:r>
              <a:rPr lang="en-US" b="0" i="1" dirty="0">
                <a:solidFill>
                  <a:schemeClr val="tx1"/>
                </a:solidFill>
                <a:latin typeface="Times New Roman" panose="02020603050405020304" pitchFamily="18" charset="0"/>
                <a:cs typeface="Times New Roman" panose="02020603050405020304" pitchFamily="18" charset="0"/>
              </a:rPr>
              <a:t>Universal Prop. &amp; Cas. Ins. Co. v. Medero</a:t>
            </a:r>
            <a:r>
              <a:rPr lang="en-US" b="0" dirty="0">
                <a:solidFill>
                  <a:schemeClr val="tx1"/>
                </a:solidFill>
                <a:latin typeface="Times New Roman" panose="02020603050405020304" pitchFamily="18" charset="0"/>
                <a:cs typeface="Times New Roman" panose="02020603050405020304" pitchFamily="18" charset="0"/>
              </a:rPr>
              <a:t> </a:t>
            </a:r>
            <a:br>
              <a:rPr lang="en-US" b="0" dirty="0">
                <a:solidFill>
                  <a:schemeClr val="tx1"/>
                </a:solidFill>
                <a:latin typeface="Times New Roman" panose="02020603050405020304" pitchFamily="18" charset="0"/>
                <a:cs typeface="Times New Roman" panose="02020603050405020304" pitchFamily="18" charset="0"/>
              </a:rPr>
            </a:br>
            <a:r>
              <a:rPr lang="en-US" b="0" dirty="0">
                <a:solidFill>
                  <a:schemeClr val="tx1"/>
                </a:solidFill>
                <a:latin typeface="Times New Roman" panose="02020603050405020304" pitchFamily="18" charset="0"/>
                <a:cs typeface="Times New Roman" panose="02020603050405020304" pitchFamily="18" charset="0"/>
              </a:rPr>
              <a:t>406 So. 3d 323 (Fla. 3d DCA 2025)</a:t>
            </a:r>
          </a:p>
        </p:txBody>
      </p:sp>
      <p:sp>
        <p:nvSpPr>
          <p:cNvPr id="4" name="Content Placeholder 3">
            <a:extLst>
              <a:ext uri="{FF2B5EF4-FFF2-40B4-BE49-F238E27FC236}">
                <a16:creationId xmlns:a16="http://schemas.microsoft.com/office/drawing/2014/main" id="{90E05269-5BB6-16FB-7150-DD76F966F52C}"/>
              </a:ext>
            </a:extLst>
          </p:cNvPr>
          <p:cNvSpPr>
            <a:spLocks noGrp="1"/>
          </p:cNvSpPr>
          <p:nvPr>
            <p:ph idx="1"/>
          </p:nvPr>
        </p:nvSpPr>
        <p:spPr>
          <a:xfrm>
            <a:off x="548640" y="1600199"/>
            <a:ext cx="11091672" cy="4528777"/>
          </a:xfrm>
        </p:spPr>
        <p:txBody>
          <a:bodyPr>
            <a:normAutofit fontScale="92500" lnSpcReduction="20000"/>
          </a:bodyPr>
          <a:lstStyle/>
          <a:p>
            <a:pPr marL="0" marR="0">
              <a:lnSpc>
                <a:spcPct val="107000"/>
              </a:lnSpc>
              <a:spcAft>
                <a:spcPts val="800"/>
              </a:spcAft>
              <a:buNone/>
            </a:pPr>
            <a:r>
              <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FACTS:</a:t>
            </a:r>
          </a:p>
          <a:p>
            <a:pPr marL="0" marR="0" algn="just">
              <a:lnSpc>
                <a:spcPct val="107000"/>
              </a:lnSpc>
              <a:spcAft>
                <a:spcPts val="800"/>
              </a:spcAft>
              <a:buNone/>
            </a:pPr>
            <a:r>
              <a:rPr lang="en-US" dirty="0">
                <a:solidFill>
                  <a:schemeClr val="tx1"/>
                </a:solidFill>
                <a:latin typeface="Times New Roman" panose="02020603050405020304" pitchFamily="18" charset="0"/>
                <a:cs typeface="Times New Roman" panose="02020603050405020304" pitchFamily="18" charset="0"/>
              </a:rPr>
              <a:t>Insured moved to enforce settlement agreement and for sanctions in suit against insurer. Circuit court held evidentiary hearing and awarded insured’s counsel hourly rate that was $150 </a:t>
            </a:r>
            <a:r>
              <a:rPr lang="en-US" i="1" dirty="0">
                <a:solidFill>
                  <a:schemeClr val="tx1"/>
                </a:solidFill>
                <a:latin typeface="Times New Roman" panose="02020603050405020304" pitchFamily="18" charset="0"/>
                <a:cs typeface="Times New Roman" panose="02020603050405020304" pitchFamily="18" charset="0"/>
              </a:rPr>
              <a:t>more </a:t>
            </a:r>
            <a:r>
              <a:rPr lang="en-US" dirty="0">
                <a:solidFill>
                  <a:schemeClr val="tx1"/>
                </a:solidFill>
                <a:latin typeface="Times New Roman" panose="02020603050405020304" pitchFamily="18" charset="0"/>
                <a:cs typeface="Times New Roman" panose="02020603050405020304" pitchFamily="18" charset="0"/>
              </a:rPr>
              <a:t>than amount in fee agreement (based on testimony by insured’s fee expert) and awarded a 1.8 multiplier.</a:t>
            </a:r>
            <a:endPar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Aft>
                <a:spcPts val="800"/>
              </a:spcAft>
              <a:buNone/>
            </a:pPr>
            <a:r>
              <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HOLDING:</a:t>
            </a:r>
          </a:p>
          <a:p>
            <a:pPr marL="0" indent="0" algn="just">
              <a:buNone/>
            </a:pPr>
            <a:r>
              <a:rPr lang="en-US" dirty="0">
                <a:solidFill>
                  <a:schemeClr val="tx1"/>
                </a:solidFill>
                <a:latin typeface="Times New Roman" panose="02020603050405020304" pitchFamily="18" charset="0"/>
                <a:cs typeface="Times New Roman" panose="02020603050405020304" pitchFamily="18" charset="0"/>
              </a:rPr>
              <a:t>Reversed. “Other than [the expert’s] arbitrary hourly fee enhancement based on his opinion that certain of Plaintiff’s attorneys rated a higher per hour fee, there is nothing in the record to support the $150 per hour increased fee award.” Trial court also “failed to make any of the specific findings required by </a:t>
            </a:r>
            <a:r>
              <a:rPr lang="en-US" i="1" dirty="0">
                <a:solidFill>
                  <a:schemeClr val="tx1"/>
                </a:solidFill>
                <a:latin typeface="Times New Roman" panose="02020603050405020304" pitchFamily="18" charset="0"/>
                <a:cs typeface="Times New Roman" panose="02020603050405020304" pitchFamily="18" charset="0"/>
              </a:rPr>
              <a:t>Rowe</a:t>
            </a:r>
            <a:r>
              <a:rPr lang="en-US" dirty="0">
                <a:solidFill>
                  <a:schemeClr val="tx1"/>
                </a:solidFill>
                <a:latin typeface="Times New Roman" panose="02020603050405020304" pitchFamily="18" charset="0"/>
                <a:cs typeface="Times New Roman" panose="02020603050405020304" pitchFamily="18" charset="0"/>
              </a:rPr>
              <a:t> to support its determination of the lodestar amount of attorney’s fees to be awarded.” The multiplier was vacated because the expert “testified that a contingency fee multiplier was useful in securing experienced counsel. He did not suggest that it was necessary in this case.” Reversed with instructions to re-calculate the award.</a:t>
            </a:r>
          </a:p>
          <a:p>
            <a:endParaRPr lang="en-US" dirty="0"/>
          </a:p>
        </p:txBody>
      </p:sp>
    </p:spTree>
    <p:extLst>
      <p:ext uri="{BB962C8B-B14F-4D97-AF65-F5344CB8AC3E}">
        <p14:creationId xmlns:p14="http://schemas.microsoft.com/office/powerpoint/2010/main" val="334936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32C38-5EA6-9E5A-C885-AC65EDD7CA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8676D9-ADD5-67DB-85A5-20310C7DDC30}"/>
              </a:ext>
            </a:extLst>
          </p:cNvPr>
          <p:cNvSpPr>
            <a:spLocks noGrp="1"/>
          </p:cNvSpPr>
          <p:nvPr>
            <p:ph type="title"/>
          </p:nvPr>
        </p:nvSpPr>
        <p:spPr>
          <a:xfrm>
            <a:off x="548640" y="222094"/>
            <a:ext cx="11091672" cy="1378105"/>
          </a:xfrm>
        </p:spPr>
        <p:txBody>
          <a:bodyPr/>
          <a:lstStyle/>
          <a:p>
            <a:pPr lvl="0"/>
            <a:r>
              <a:rPr lang="en-US" b="0" i="1" dirty="0">
                <a:solidFill>
                  <a:schemeClr val="tx1"/>
                </a:solidFill>
                <a:latin typeface="Times New Roman" panose="02020603050405020304" pitchFamily="18" charset="0"/>
                <a:cs typeface="Times New Roman" panose="02020603050405020304" pitchFamily="18" charset="0"/>
              </a:rPr>
              <a:t>Betancourt v. Citizens Prop. Ins. Corp.</a:t>
            </a:r>
            <a:r>
              <a:rPr lang="en-US" b="0" dirty="0">
                <a:solidFill>
                  <a:schemeClr val="tx1"/>
                </a:solidFill>
                <a:latin typeface="Times New Roman" panose="02020603050405020304" pitchFamily="18" charset="0"/>
                <a:cs typeface="Times New Roman" panose="02020603050405020304" pitchFamily="18" charset="0"/>
              </a:rPr>
              <a:t> </a:t>
            </a:r>
            <a:br>
              <a:rPr lang="en-US" b="0" dirty="0">
                <a:solidFill>
                  <a:schemeClr val="tx1"/>
                </a:solidFill>
                <a:latin typeface="Times New Roman" panose="02020603050405020304" pitchFamily="18" charset="0"/>
                <a:cs typeface="Times New Roman" panose="02020603050405020304" pitchFamily="18" charset="0"/>
              </a:rPr>
            </a:br>
            <a:r>
              <a:rPr lang="en-US" b="0" dirty="0">
                <a:solidFill>
                  <a:schemeClr val="tx1"/>
                </a:solidFill>
                <a:latin typeface="Times New Roman" panose="02020603050405020304" pitchFamily="18" charset="0"/>
                <a:cs typeface="Times New Roman" panose="02020603050405020304" pitchFamily="18" charset="0"/>
              </a:rPr>
              <a:t>406 So. 3d 1011 (Fla. 3d DCA 2025)</a:t>
            </a:r>
          </a:p>
        </p:txBody>
      </p:sp>
      <p:sp>
        <p:nvSpPr>
          <p:cNvPr id="4" name="Content Placeholder 3">
            <a:extLst>
              <a:ext uri="{FF2B5EF4-FFF2-40B4-BE49-F238E27FC236}">
                <a16:creationId xmlns:a16="http://schemas.microsoft.com/office/drawing/2014/main" id="{56A5F411-29DB-CF2D-C0C3-51AC99981CCF}"/>
              </a:ext>
            </a:extLst>
          </p:cNvPr>
          <p:cNvSpPr>
            <a:spLocks noGrp="1"/>
          </p:cNvSpPr>
          <p:nvPr>
            <p:ph idx="1"/>
          </p:nvPr>
        </p:nvSpPr>
        <p:spPr>
          <a:xfrm>
            <a:off x="548640" y="1600199"/>
            <a:ext cx="11091672" cy="4528777"/>
          </a:xfrm>
        </p:spPr>
        <p:txBody>
          <a:bodyPr>
            <a:normAutofit fontScale="92500" lnSpcReduction="10000"/>
          </a:bodyPr>
          <a:lstStyle/>
          <a:p>
            <a:pPr marL="0" marR="0">
              <a:lnSpc>
                <a:spcPct val="107000"/>
              </a:lnSpc>
              <a:spcAft>
                <a:spcPts val="800"/>
              </a:spcAft>
              <a:buNone/>
            </a:pPr>
            <a:r>
              <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FACTS:</a:t>
            </a:r>
          </a:p>
          <a:p>
            <a:pPr marL="0" marR="0" algn="just">
              <a:lnSpc>
                <a:spcPct val="107000"/>
              </a:lnSpc>
              <a:spcAft>
                <a:spcPts val="800"/>
              </a:spcAft>
              <a:buNone/>
            </a:pP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Insureds discovered water damage in July 2019 and made claim under policy in effect between October 10, 2018 and October 10, 2019. Citizens filed MSJ, arguing damage preexisted the policy, based on Citizens’ inspector, who attested the damage was due to a “historic leak associated with a pre-existing shower enclosure.” Trial court granted the motion.</a:t>
            </a:r>
          </a:p>
          <a:p>
            <a:pPr marL="0" marR="0">
              <a:lnSpc>
                <a:spcPct val="107000"/>
              </a:lnSpc>
              <a:spcAft>
                <a:spcPts val="800"/>
              </a:spcAft>
              <a:buNone/>
            </a:pPr>
            <a:r>
              <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HOLDING:</a:t>
            </a:r>
          </a:p>
          <a:p>
            <a:pPr marL="0" indent="0" algn="just">
              <a:buNone/>
            </a:pPr>
            <a:r>
              <a:rPr lang="en-US" dirty="0">
                <a:solidFill>
                  <a:schemeClr val="tx1"/>
                </a:solidFill>
                <a:latin typeface="Times New Roman" panose="02020603050405020304" pitchFamily="18" charset="0"/>
                <a:cs typeface="Times New Roman" panose="02020603050405020304" pitchFamily="18" charset="0"/>
              </a:rPr>
              <a:t>Reversed. Plaintiff’s expert engineer filed affidavit agreeing the leak went “unnoticed” for some time before its discovery in July 2019, but there was an absence of evidence that would be expected if the leak had pre-dated the start of the policy period in October 2018. The Third District held the engineer’s affidavit was enough to create a fact question, rendering summary judgment inappropriate.</a:t>
            </a:r>
          </a:p>
          <a:p>
            <a:endParaRPr lang="en-US" dirty="0"/>
          </a:p>
        </p:txBody>
      </p:sp>
    </p:spTree>
    <p:extLst>
      <p:ext uri="{BB962C8B-B14F-4D97-AF65-F5344CB8AC3E}">
        <p14:creationId xmlns:p14="http://schemas.microsoft.com/office/powerpoint/2010/main" val="1763575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7B4DB-3BDC-5B07-C8F1-25AA8623A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1779AA-F94B-122E-A187-94F233595498}"/>
              </a:ext>
            </a:extLst>
          </p:cNvPr>
          <p:cNvSpPr>
            <a:spLocks noGrp="1"/>
          </p:cNvSpPr>
          <p:nvPr>
            <p:ph type="title"/>
          </p:nvPr>
        </p:nvSpPr>
        <p:spPr>
          <a:xfrm>
            <a:off x="548640" y="222094"/>
            <a:ext cx="11091672" cy="1378105"/>
          </a:xfrm>
        </p:spPr>
        <p:txBody>
          <a:bodyPr/>
          <a:lstStyle/>
          <a:p>
            <a:r>
              <a:rPr lang="en-US" b="0" i="1" dirty="0">
                <a:solidFill>
                  <a:schemeClr val="tx1"/>
                </a:solidFill>
                <a:latin typeface="Times New Roman" panose="02020603050405020304" pitchFamily="18" charset="0"/>
                <a:cs typeface="Times New Roman" panose="02020603050405020304" pitchFamily="18" charset="0"/>
              </a:rPr>
              <a:t>Vasta v. Universal Prop. &amp; Cas. Ins. Co.</a:t>
            </a:r>
            <a:r>
              <a:rPr lang="en-US" b="0" dirty="0">
                <a:solidFill>
                  <a:schemeClr val="tx1"/>
                </a:solidFill>
                <a:latin typeface="Times New Roman" panose="02020603050405020304" pitchFamily="18" charset="0"/>
                <a:cs typeface="Times New Roman" panose="02020603050405020304" pitchFamily="18" charset="0"/>
              </a:rPr>
              <a:t> </a:t>
            </a:r>
            <a:br>
              <a:rPr lang="en-US" b="0" dirty="0">
                <a:solidFill>
                  <a:schemeClr val="tx1"/>
                </a:solidFill>
                <a:latin typeface="Times New Roman" panose="02020603050405020304" pitchFamily="18" charset="0"/>
                <a:cs typeface="Times New Roman" panose="02020603050405020304" pitchFamily="18" charset="0"/>
              </a:rPr>
            </a:br>
            <a:r>
              <a:rPr lang="en-US" b="0" dirty="0">
                <a:solidFill>
                  <a:schemeClr val="tx1"/>
                </a:solidFill>
                <a:latin typeface="Times New Roman" panose="02020603050405020304" pitchFamily="18" charset="0"/>
                <a:cs typeface="Times New Roman" panose="02020603050405020304" pitchFamily="18" charset="0"/>
              </a:rPr>
              <a:t>407 So. 3d 1256 (Fla. 2d DCA 2025)</a:t>
            </a:r>
          </a:p>
        </p:txBody>
      </p:sp>
      <p:sp>
        <p:nvSpPr>
          <p:cNvPr id="4" name="Content Placeholder 3">
            <a:extLst>
              <a:ext uri="{FF2B5EF4-FFF2-40B4-BE49-F238E27FC236}">
                <a16:creationId xmlns:a16="http://schemas.microsoft.com/office/drawing/2014/main" id="{12075D31-D056-8AA9-1854-3170D7D6539A}"/>
              </a:ext>
            </a:extLst>
          </p:cNvPr>
          <p:cNvSpPr>
            <a:spLocks noGrp="1"/>
          </p:cNvSpPr>
          <p:nvPr>
            <p:ph idx="1"/>
          </p:nvPr>
        </p:nvSpPr>
        <p:spPr>
          <a:xfrm>
            <a:off x="548640" y="1600199"/>
            <a:ext cx="11091672" cy="4528777"/>
          </a:xfrm>
        </p:spPr>
        <p:txBody>
          <a:bodyPr>
            <a:normAutofit fontScale="92500" lnSpcReduction="10000"/>
          </a:bodyPr>
          <a:lstStyle/>
          <a:p>
            <a:pPr marL="0" marR="0">
              <a:lnSpc>
                <a:spcPct val="107000"/>
              </a:lnSpc>
              <a:spcAft>
                <a:spcPts val="800"/>
              </a:spcAft>
              <a:buNone/>
            </a:pPr>
            <a:r>
              <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FACTS:</a:t>
            </a:r>
          </a:p>
          <a:p>
            <a:pPr marL="0" marR="0" algn="just">
              <a:lnSpc>
                <a:spcPct val="107000"/>
              </a:lnSpc>
              <a:spcAft>
                <a:spcPts val="800"/>
              </a:spcAft>
              <a:buNone/>
            </a:pPr>
            <a:r>
              <a:rPr lang="en-US" dirty="0">
                <a:solidFill>
                  <a:schemeClr val="tx1"/>
                </a:solidFill>
                <a:latin typeface="Times New Roman" panose="02020603050405020304" pitchFamily="18" charset="0"/>
                <a:cs typeface="Times New Roman" panose="02020603050405020304" pitchFamily="18" charset="0"/>
              </a:rPr>
              <a:t>After the jury returned a verdict for Universal, insureds sought a new trial, arguing the trial court erred in giving a special verdict form that impermissibly shifted the burden of proof in a breach of contract case involving an all risks policy. </a:t>
            </a:r>
            <a:endPar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Aft>
                <a:spcPts val="800"/>
              </a:spcAft>
              <a:buNone/>
            </a:pPr>
            <a:r>
              <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HOLDING:</a:t>
            </a:r>
          </a:p>
          <a:p>
            <a:pPr marL="0" indent="0" algn="just">
              <a:buNone/>
            </a:pPr>
            <a:r>
              <a:rPr lang="en-US" dirty="0">
                <a:solidFill>
                  <a:schemeClr val="tx1"/>
                </a:solidFill>
                <a:latin typeface="Times New Roman" panose="02020603050405020304" pitchFamily="18" charset="0"/>
                <a:cs typeface="Times New Roman" panose="02020603050405020304" pitchFamily="18" charset="0"/>
              </a:rPr>
              <a:t>Reversed. Although the insureds filed a breach of contract action, the Court held the verdict form should have applied the established caselaw regarding burdens of proof in cases involving all risks policies: “[A] plaintiff seeking to recover under an ‘all risks’ policy has the burden of proving that, while the policy was in force, a loss occurred to the insured’s property…Once the insured establishes a loss apparently within the terms of an ‘all risks’ policy, the burden shifts to the insurer to prove that the loss arose from a cause which is excepted.”</a:t>
            </a:r>
          </a:p>
          <a:p>
            <a:endParaRPr lang="en-US" dirty="0"/>
          </a:p>
        </p:txBody>
      </p:sp>
    </p:spTree>
    <p:extLst>
      <p:ext uri="{BB962C8B-B14F-4D97-AF65-F5344CB8AC3E}">
        <p14:creationId xmlns:p14="http://schemas.microsoft.com/office/powerpoint/2010/main" val="2049849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EB4F1-A1D0-B4B6-6244-C7B422A7F6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9B6567-ACF8-81DA-5EDE-BD55B49D7B43}"/>
              </a:ext>
            </a:extLst>
          </p:cNvPr>
          <p:cNvSpPr>
            <a:spLocks noGrp="1"/>
          </p:cNvSpPr>
          <p:nvPr>
            <p:ph type="title"/>
          </p:nvPr>
        </p:nvSpPr>
        <p:spPr>
          <a:xfrm>
            <a:off x="548640" y="222094"/>
            <a:ext cx="11091672" cy="1378105"/>
          </a:xfrm>
        </p:spPr>
        <p:txBody>
          <a:bodyPr/>
          <a:lstStyle/>
          <a:p>
            <a:r>
              <a:rPr lang="en-US" b="0" i="1" dirty="0">
                <a:solidFill>
                  <a:schemeClr val="tx1"/>
                </a:solidFill>
                <a:latin typeface="Times New Roman" panose="02020603050405020304" pitchFamily="18" charset="0"/>
                <a:cs typeface="Times New Roman" panose="02020603050405020304" pitchFamily="18" charset="0"/>
              </a:rPr>
              <a:t>Universal Prop. &amp; Cas. Ins. Co. v. </a:t>
            </a:r>
            <a:r>
              <a:rPr lang="en-US" b="0" i="1" dirty="0" err="1">
                <a:solidFill>
                  <a:schemeClr val="tx1"/>
                </a:solidFill>
                <a:latin typeface="Times New Roman" panose="02020603050405020304" pitchFamily="18" charset="0"/>
                <a:cs typeface="Times New Roman" panose="02020603050405020304" pitchFamily="18" charset="0"/>
              </a:rPr>
              <a:t>Naze</a:t>
            </a:r>
            <a:br>
              <a:rPr lang="en-US" b="0" i="1" dirty="0">
                <a:solidFill>
                  <a:schemeClr val="tx1"/>
                </a:solidFill>
                <a:latin typeface="Times New Roman" panose="02020603050405020304" pitchFamily="18" charset="0"/>
                <a:cs typeface="Times New Roman" panose="02020603050405020304" pitchFamily="18" charset="0"/>
              </a:rPr>
            </a:br>
            <a:r>
              <a:rPr lang="en-US" b="0" dirty="0">
                <a:solidFill>
                  <a:schemeClr val="tx1"/>
                </a:solidFill>
                <a:latin typeface="Times New Roman" panose="02020603050405020304" pitchFamily="18" charset="0"/>
                <a:cs typeface="Times New Roman" panose="02020603050405020304" pitchFamily="18" charset="0"/>
              </a:rPr>
              <a:t>417 So. 3d 313 (Fla. 4th DCA 2025)</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9550CCCA-1340-3677-8C0D-9E338F69BF7C}"/>
              </a:ext>
            </a:extLst>
          </p:cNvPr>
          <p:cNvSpPr>
            <a:spLocks noGrp="1"/>
          </p:cNvSpPr>
          <p:nvPr>
            <p:ph idx="1"/>
          </p:nvPr>
        </p:nvSpPr>
        <p:spPr>
          <a:xfrm>
            <a:off x="548640" y="1600199"/>
            <a:ext cx="11091672" cy="4528777"/>
          </a:xfrm>
        </p:spPr>
        <p:txBody>
          <a:bodyPr>
            <a:normAutofit fontScale="92500"/>
          </a:bodyPr>
          <a:lstStyle/>
          <a:p>
            <a:pPr marL="0" marR="0" algn="just">
              <a:lnSpc>
                <a:spcPct val="107000"/>
              </a:lnSpc>
              <a:spcAft>
                <a:spcPts val="800"/>
              </a:spcAft>
              <a:buNone/>
            </a:pPr>
            <a:r>
              <a:rPr lang="en-US" b="1" dirty="0">
                <a:latin typeface="Times New Roman" panose="02020603050405020304" pitchFamily="18" charset="0"/>
                <a:ea typeface="Arial" panose="020B0604020202020204" pitchFamily="34" charset="0"/>
                <a:cs typeface="Times New Roman" panose="02020603050405020304" pitchFamily="18" charset="0"/>
              </a:rPr>
              <a:t>FACTS:</a:t>
            </a:r>
          </a:p>
          <a:p>
            <a:pPr marL="0" marR="0" algn="just">
              <a:lnSpc>
                <a:spcPct val="107000"/>
              </a:lnSpc>
              <a:spcAft>
                <a:spcPts val="800"/>
              </a:spcAft>
              <a:buNone/>
            </a:pPr>
            <a:r>
              <a:rPr lang="en-US" dirty="0">
                <a:latin typeface="Times New Roman" panose="02020603050405020304" pitchFamily="18" charset="0"/>
                <a:ea typeface="Arial" panose="020B0604020202020204" pitchFamily="34" charset="0"/>
                <a:cs typeface="Times New Roman" panose="02020603050405020304" pitchFamily="18" charset="0"/>
              </a:rPr>
              <a:t>Insured brought action against homeowners insurer for breach of contract by failing to pay water damage claim. During trial, argument and testimony was submitted regarding the handling of the claim. The court denied the insurer’s motions for mistrial and new trial and entered judgment on jury verdict for insured. </a:t>
            </a:r>
          </a:p>
          <a:p>
            <a:pPr marL="0" marR="0" algn="just">
              <a:lnSpc>
                <a:spcPct val="107000"/>
              </a:lnSpc>
              <a:spcAft>
                <a:spcPts val="800"/>
              </a:spcAft>
              <a:buNone/>
            </a:pPr>
            <a:r>
              <a:rPr lang="en-US" b="1" dirty="0">
                <a:latin typeface="Times New Roman" panose="02020603050405020304" pitchFamily="18" charset="0"/>
                <a:ea typeface="Arial" panose="020B0604020202020204" pitchFamily="34" charset="0"/>
                <a:cs typeface="Times New Roman" panose="02020603050405020304" pitchFamily="18" charset="0"/>
              </a:rPr>
              <a:t>HOLDING:</a:t>
            </a:r>
          </a:p>
          <a:p>
            <a:pPr marL="0" indent="0" algn="just">
              <a:buNone/>
            </a:pPr>
            <a:r>
              <a:rPr lang="en-US" dirty="0">
                <a:latin typeface="Times New Roman" panose="02020603050405020304" pitchFamily="18" charset="0"/>
                <a:cs typeface="Times New Roman" panose="02020603050405020304" pitchFamily="18" charset="0"/>
              </a:rPr>
              <a:t>Reversed. It was held that, because evidence concerning the insurer's failure to respond or slow investigation played a crucial role in the case, any reference to same was an improper allusion to bad faith claims handling.  Because the insured did not include any allegations of poor claims handling in the complaint, the evidence was irrelevant to the issued pled.</a:t>
            </a:r>
          </a:p>
        </p:txBody>
      </p:sp>
    </p:spTree>
    <p:extLst>
      <p:ext uri="{BB962C8B-B14F-4D97-AF65-F5344CB8AC3E}">
        <p14:creationId xmlns:p14="http://schemas.microsoft.com/office/powerpoint/2010/main" val="3654352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F52D8-E671-C558-7AD8-814A8E66EE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49413F-8C1A-1E88-B300-0D96E1902B58}"/>
              </a:ext>
            </a:extLst>
          </p:cNvPr>
          <p:cNvSpPr>
            <a:spLocks noGrp="1"/>
          </p:cNvSpPr>
          <p:nvPr>
            <p:ph type="title"/>
          </p:nvPr>
        </p:nvSpPr>
        <p:spPr>
          <a:xfrm>
            <a:off x="548640" y="222094"/>
            <a:ext cx="11091672" cy="1378105"/>
          </a:xfrm>
        </p:spPr>
        <p:txBody>
          <a:bodyPr/>
          <a:lstStyle/>
          <a:p>
            <a:r>
              <a:rPr lang="en-US" b="0" i="1" dirty="0">
                <a:solidFill>
                  <a:schemeClr val="tx1"/>
                </a:solidFill>
                <a:latin typeface="Times New Roman" panose="02020603050405020304" pitchFamily="18" charset="0"/>
                <a:cs typeface="Times New Roman" panose="02020603050405020304" pitchFamily="18" charset="0"/>
              </a:rPr>
              <a:t>Vuletic Group L.L.C. v. Malkin</a:t>
            </a:r>
            <a:br>
              <a:rPr lang="en-US" b="0" i="1" dirty="0">
                <a:solidFill>
                  <a:schemeClr val="tx1"/>
                </a:solidFill>
                <a:latin typeface="Times New Roman" panose="02020603050405020304" pitchFamily="18" charset="0"/>
                <a:cs typeface="Times New Roman" panose="02020603050405020304" pitchFamily="18" charset="0"/>
              </a:rPr>
            </a:br>
            <a:r>
              <a:rPr lang="en-US" b="0" dirty="0">
                <a:solidFill>
                  <a:schemeClr val="tx1"/>
                </a:solidFill>
                <a:latin typeface="Times New Roman" panose="02020603050405020304" pitchFamily="18" charset="0"/>
                <a:cs typeface="Times New Roman" panose="02020603050405020304" pitchFamily="18" charset="0"/>
              </a:rPr>
              <a:t>418 So. 3d 627 (Fla. 4th DCA 2025)</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7E9E213B-3BE0-5B1A-A56B-C29ACD38A904}"/>
              </a:ext>
            </a:extLst>
          </p:cNvPr>
          <p:cNvSpPr>
            <a:spLocks noGrp="1"/>
          </p:cNvSpPr>
          <p:nvPr>
            <p:ph idx="1"/>
          </p:nvPr>
        </p:nvSpPr>
        <p:spPr>
          <a:xfrm>
            <a:off x="548640" y="1600199"/>
            <a:ext cx="11091672" cy="4528777"/>
          </a:xfrm>
        </p:spPr>
        <p:txBody>
          <a:bodyPr>
            <a:normAutofit fontScale="92500" lnSpcReduction="20000"/>
          </a:bodyPr>
          <a:lstStyle/>
          <a:p>
            <a:pPr marL="0" marR="0" algn="just">
              <a:lnSpc>
                <a:spcPct val="107000"/>
              </a:lnSpc>
              <a:spcAft>
                <a:spcPts val="800"/>
              </a:spcAft>
              <a:buNone/>
            </a:pPr>
            <a:r>
              <a:rPr lang="en-US" b="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FACTS:</a:t>
            </a:r>
          </a:p>
          <a:p>
            <a:pPr marL="0" marR="0" algn="just">
              <a:lnSpc>
                <a:spcPct val="107000"/>
              </a:lnSpc>
              <a:spcAft>
                <a:spcPts val="800"/>
              </a:spcAft>
              <a:buNone/>
            </a:pPr>
            <a:r>
              <a:rPr 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Construction company brought action against homeowners, who contracted company for a house remodel, for nonpayment. Homeowners brought counterclaim for breach of contract and construction defects, alleging that company breached its contract with homeowners by failing to supervise subcontractors and vendors, leading to construction defects and deficiencies. After bench trial, the court entered judgment in favor of homeowners for $499,250 based on the damages as of a few months before trial as opposed to the date of breach.</a:t>
            </a:r>
          </a:p>
          <a:p>
            <a:pPr marL="0" marR="0" algn="just">
              <a:lnSpc>
                <a:spcPct val="107000"/>
              </a:lnSpc>
              <a:spcAft>
                <a:spcPts val="800"/>
              </a:spcAft>
              <a:buNone/>
            </a:pPr>
            <a:r>
              <a:rPr lang="en-US" b="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HOLDING:</a:t>
            </a:r>
          </a:p>
          <a:p>
            <a:pPr marL="0" marR="0" algn="just">
              <a:lnSpc>
                <a:spcPct val="107000"/>
              </a:lnSpc>
              <a:spcAft>
                <a:spcPts val="800"/>
              </a:spcAft>
              <a:buNone/>
            </a:pPr>
            <a:r>
              <a:rPr 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Reversed. </a:t>
            </a:r>
            <a:r>
              <a:rPr lang="en-US" dirty="0">
                <a:solidFill>
                  <a:schemeClr val="tx1"/>
                </a:solidFill>
                <a:latin typeface="Times New Roman" panose="02020603050405020304" pitchFamily="18" charset="0"/>
                <a:cs typeface="Times New Roman" panose="02020603050405020304" pitchFamily="18" charset="0"/>
              </a:rPr>
              <a:t>Damages for a breach of contract should be measured as of the date of the breach. Fluctuations in value after the breach do not affect the nonbreaching party's recovery.  Because the homeowner did not present evidence of damages as of the date of breach, they were not entitled to a second trial on damages.</a:t>
            </a:r>
            <a:endParaRPr 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88457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5F46A-E8EF-73EE-2105-8E26665694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352668-A254-5592-7F5C-C03EB70EC6A1}"/>
              </a:ext>
            </a:extLst>
          </p:cNvPr>
          <p:cNvSpPr>
            <a:spLocks noGrp="1"/>
          </p:cNvSpPr>
          <p:nvPr>
            <p:ph type="title"/>
          </p:nvPr>
        </p:nvSpPr>
        <p:spPr>
          <a:xfrm>
            <a:off x="548640" y="222094"/>
            <a:ext cx="11091672" cy="1378105"/>
          </a:xfrm>
        </p:spPr>
        <p:txBody>
          <a:bodyPr/>
          <a:lstStyle/>
          <a:p>
            <a:r>
              <a:rPr lang="en-US" b="0" i="1" dirty="0">
                <a:solidFill>
                  <a:schemeClr val="tx1"/>
                </a:solidFill>
                <a:latin typeface="Times New Roman" panose="02020603050405020304" pitchFamily="18" charset="0"/>
                <a:cs typeface="Times New Roman" panose="02020603050405020304" pitchFamily="18" charset="0"/>
              </a:rPr>
              <a:t>Acosta v. Citizens Prop. Ins. Corp.</a:t>
            </a:r>
            <a:br>
              <a:rPr lang="en-US" b="0" i="1" dirty="0">
                <a:solidFill>
                  <a:schemeClr val="tx1"/>
                </a:solidFill>
                <a:latin typeface="Times New Roman" panose="02020603050405020304" pitchFamily="18" charset="0"/>
                <a:cs typeface="Times New Roman" panose="02020603050405020304" pitchFamily="18" charset="0"/>
              </a:rPr>
            </a:br>
            <a:r>
              <a:rPr lang="en-US" b="0" dirty="0">
                <a:solidFill>
                  <a:schemeClr val="tx1"/>
                </a:solidFill>
                <a:latin typeface="Times New Roman" panose="02020603050405020304" pitchFamily="18" charset="0"/>
                <a:cs typeface="Times New Roman" panose="02020603050405020304" pitchFamily="18" charset="0"/>
              </a:rPr>
              <a:t>421 So. 3d 716 (Fla. 4th DCA 2025)</a:t>
            </a:r>
            <a:r>
              <a:rPr lang="en-US" dirty="0">
                <a:solidFill>
                  <a:schemeClr val="tx1"/>
                </a:solidFill>
                <a:latin typeface="Times New Roman" panose="02020603050405020304" pitchFamily="18" charset="0"/>
                <a:cs typeface="Times New Roman" panose="02020603050405020304" pitchFamily="18" charset="0"/>
              </a:rPr>
              <a:t> </a:t>
            </a:r>
          </a:p>
        </p:txBody>
      </p:sp>
      <p:sp>
        <p:nvSpPr>
          <p:cNvPr id="4" name="Content Placeholder 3">
            <a:extLst>
              <a:ext uri="{FF2B5EF4-FFF2-40B4-BE49-F238E27FC236}">
                <a16:creationId xmlns:a16="http://schemas.microsoft.com/office/drawing/2014/main" id="{78ECDE42-AD3F-57D6-2F9A-92BFB515BA62}"/>
              </a:ext>
            </a:extLst>
          </p:cNvPr>
          <p:cNvSpPr>
            <a:spLocks noGrp="1"/>
          </p:cNvSpPr>
          <p:nvPr>
            <p:ph idx="1"/>
          </p:nvPr>
        </p:nvSpPr>
        <p:spPr>
          <a:xfrm>
            <a:off x="548640" y="1600199"/>
            <a:ext cx="11091672" cy="4528777"/>
          </a:xfrm>
        </p:spPr>
        <p:txBody>
          <a:bodyPr>
            <a:normAutofit fontScale="85000" lnSpcReduction="10000"/>
          </a:bodyPr>
          <a:lstStyle/>
          <a:p>
            <a:pPr marL="0" marR="0" algn="just">
              <a:lnSpc>
                <a:spcPct val="107000"/>
              </a:lnSpc>
              <a:spcAft>
                <a:spcPts val="800"/>
              </a:spcAft>
              <a:buNone/>
            </a:pPr>
            <a:r>
              <a:rPr lang="en-US" b="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FACTS:</a:t>
            </a:r>
          </a:p>
          <a:p>
            <a:pPr marL="0" marR="0" algn="just">
              <a:lnSpc>
                <a:spcPct val="107000"/>
              </a:lnSpc>
              <a:spcAft>
                <a:spcPts val="800"/>
              </a:spcAft>
              <a:buNone/>
            </a:pPr>
            <a:r>
              <a:rPr 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Homeowners brought declaratory judgment action against property insurer, after insurer denied coverage for roof and interior damage to their house allegedly caused by hurricane. The jury entered a verdict in favor of the homeowner. The court granted insurer's motion for judgment notwithstanding the verdict </a:t>
            </a:r>
            <a:r>
              <a:rPr lang="en-US" dirty="0">
                <a:solidFill>
                  <a:schemeClr val="tx1"/>
                </a:solidFill>
                <a:latin typeface="Times New Roman" panose="02020603050405020304" pitchFamily="18" charset="0"/>
                <a:cs typeface="Times New Roman" panose="02020603050405020304" pitchFamily="18" charset="0"/>
              </a:rPr>
              <a:t>concluding that neither the homeowners nor their expert specifically identified a specific peril-created opening and that the roof photographs showed no storm-related damage.</a:t>
            </a:r>
            <a:endParaRPr 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a:p>
            <a:pPr marL="0" marR="0" algn="just">
              <a:lnSpc>
                <a:spcPct val="107000"/>
              </a:lnSpc>
              <a:spcAft>
                <a:spcPts val="800"/>
              </a:spcAft>
              <a:buNone/>
            </a:pPr>
            <a:r>
              <a:rPr lang="en-US" b="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HOLDING:</a:t>
            </a:r>
          </a:p>
          <a:p>
            <a:pPr marL="0" marR="0" algn="just">
              <a:lnSpc>
                <a:spcPct val="107000"/>
              </a:lnSpc>
              <a:spcAft>
                <a:spcPts val="800"/>
              </a:spcAft>
              <a:buNone/>
            </a:pPr>
            <a:r>
              <a:rPr 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Reversed. The homeowners presented testimony from their expert—based on NOAA and National Weather Service data, drone photography, thermal imaging, and two physical inspections—that ninety-five miles per hour winds from Hurricane Irma had created an opening in the roof membrane. Citizens’ field adjuster disagreed and attributed the damage to wear and tear. That direct conflict in testimony supplied the very “genuine issue of material fact” that makes it improper to overturn the jury's verdict by JNOV.</a:t>
            </a:r>
          </a:p>
          <a:p>
            <a:pPr marL="0" indent="0">
              <a:buNone/>
            </a:pPr>
            <a:endParaRPr lang="en-US" dirty="0"/>
          </a:p>
        </p:txBody>
      </p:sp>
    </p:spTree>
    <p:extLst>
      <p:ext uri="{BB962C8B-B14F-4D97-AF65-F5344CB8AC3E}">
        <p14:creationId xmlns:p14="http://schemas.microsoft.com/office/powerpoint/2010/main" val="1703557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3439B-98AD-2F24-F346-80BDB5831B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63359D-D5F2-0A61-815A-5AD07324D513}"/>
              </a:ext>
            </a:extLst>
          </p:cNvPr>
          <p:cNvSpPr>
            <a:spLocks noGrp="1"/>
          </p:cNvSpPr>
          <p:nvPr>
            <p:ph type="title"/>
          </p:nvPr>
        </p:nvSpPr>
        <p:spPr>
          <a:xfrm>
            <a:off x="548640" y="222094"/>
            <a:ext cx="11091672" cy="1378105"/>
          </a:xfrm>
        </p:spPr>
        <p:txBody>
          <a:bodyPr/>
          <a:lstStyle/>
          <a:p>
            <a:r>
              <a:rPr lang="en-US" b="0" i="1" dirty="0" err="1">
                <a:solidFill>
                  <a:schemeClr val="tx1"/>
                </a:solidFill>
                <a:latin typeface="Times New Roman" panose="02020603050405020304" pitchFamily="18" charset="0"/>
                <a:cs typeface="Times New Roman" panose="02020603050405020304" pitchFamily="18" charset="0"/>
              </a:rPr>
              <a:t>Kapson</a:t>
            </a:r>
            <a:r>
              <a:rPr lang="en-US" b="0" i="1" dirty="0">
                <a:solidFill>
                  <a:schemeClr val="tx1"/>
                </a:solidFill>
                <a:latin typeface="Times New Roman" panose="02020603050405020304" pitchFamily="18" charset="0"/>
                <a:cs typeface="Times New Roman" panose="02020603050405020304" pitchFamily="18" charset="0"/>
              </a:rPr>
              <a:t> v. Homeowners Choice Prop. &amp; Cas. Ins. Co., Inc.</a:t>
            </a:r>
            <a:br>
              <a:rPr lang="en-US" b="0" i="1" dirty="0">
                <a:solidFill>
                  <a:schemeClr val="tx1"/>
                </a:solidFill>
                <a:latin typeface="Times New Roman" panose="02020603050405020304" pitchFamily="18" charset="0"/>
                <a:cs typeface="Times New Roman" panose="02020603050405020304" pitchFamily="18" charset="0"/>
              </a:rPr>
            </a:br>
            <a:r>
              <a:rPr lang="en-US" b="0" dirty="0">
                <a:solidFill>
                  <a:schemeClr val="tx1"/>
                </a:solidFill>
                <a:latin typeface="Times New Roman" panose="02020603050405020304" pitchFamily="18" charset="0"/>
                <a:cs typeface="Times New Roman" panose="02020603050405020304" pitchFamily="18" charset="0"/>
              </a:rPr>
              <a:t>2026 WL 98050(Fla. 3d DCA 2026)</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0937657A-D7AF-A4E2-38E9-533F566FD671}"/>
              </a:ext>
            </a:extLst>
          </p:cNvPr>
          <p:cNvSpPr>
            <a:spLocks noGrp="1"/>
          </p:cNvSpPr>
          <p:nvPr>
            <p:ph idx="1"/>
          </p:nvPr>
        </p:nvSpPr>
        <p:spPr>
          <a:xfrm>
            <a:off x="548640" y="1600199"/>
            <a:ext cx="11091672" cy="4528777"/>
          </a:xfrm>
        </p:spPr>
        <p:txBody>
          <a:bodyPr>
            <a:normAutofit fontScale="92500"/>
          </a:bodyPr>
          <a:lstStyle/>
          <a:p>
            <a:pPr marL="0" marR="0" algn="just">
              <a:lnSpc>
                <a:spcPct val="107000"/>
              </a:lnSpc>
              <a:spcAft>
                <a:spcPts val="800"/>
              </a:spcAft>
              <a:buNone/>
            </a:pPr>
            <a:r>
              <a:rPr lang="en-US" b="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FACTS:</a:t>
            </a:r>
          </a:p>
          <a:p>
            <a:pPr marL="0" marR="0" algn="just">
              <a:lnSpc>
                <a:spcPct val="107000"/>
              </a:lnSpc>
              <a:spcAft>
                <a:spcPts val="800"/>
              </a:spcAft>
              <a:buNone/>
            </a:pPr>
            <a:r>
              <a:rPr 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After a hurricane destroyed the insured property, the insurer paid only a portion of the claim for the roof and trusses and denied the remainder asserting excluded flood damage.  The insured sought to keep out evidence regarding payment from the flood insurer but such relief was denied.  After a jury verdict in the insurer’s favor, the court entered final judgment.    </a:t>
            </a:r>
          </a:p>
          <a:p>
            <a:pPr marL="0" marR="0" algn="just">
              <a:lnSpc>
                <a:spcPct val="107000"/>
              </a:lnSpc>
              <a:spcAft>
                <a:spcPts val="800"/>
              </a:spcAft>
              <a:buNone/>
            </a:pPr>
            <a:r>
              <a:rPr lang="en-US" b="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HOLDING:</a:t>
            </a:r>
          </a:p>
          <a:p>
            <a:pPr marL="0" marR="0" algn="just">
              <a:lnSpc>
                <a:spcPct val="107000"/>
              </a:lnSpc>
              <a:spcAft>
                <a:spcPts val="800"/>
              </a:spcAft>
              <a:buNone/>
            </a:pPr>
            <a:r>
              <a:rPr 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Affirmed. T</a:t>
            </a:r>
            <a:r>
              <a:rPr lang="en-US" dirty="0">
                <a:solidFill>
                  <a:schemeClr val="tx1"/>
                </a:solidFill>
                <a:latin typeface="Times New Roman" panose="02020603050405020304" pitchFamily="18" charset="0"/>
                <a:cs typeface="Times New Roman" panose="02020603050405020304" pitchFamily="18" charset="0"/>
              </a:rPr>
              <a:t>he jury can consider evidence that the policyholder made a claim to and received benefits from a different insurer for a peril specifically excluded by the current policy. It is relevant to show that the loss was caused by an excluded peril rather than a covered one</a:t>
            </a:r>
            <a:endParaRPr 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589806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2756EB62-B3FE-B135-83B9-98FB11A60EFD}"/>
              </a:ext>
            </a:extLst>
          </p:cNvPr>
          <p:cNvSpPr>
            <a:spLocks noGrp="1"/>
          </p:cNvSpPr>
          <p:nvPr>
            <p:ph idx="1"/>
          </p:nvPr>
        </p:nvSpPr>
        <p:spPr>
          <a:xfrm>
            <a:off x="1761378" y="1828800"/>
            <a:ext cx="9878171" cy="4306888"/>
          </a:xfrm>
        </p:spPr>
        <p:txBody>
          <a:bodyPr>
            <a:normAutofit/>
          </a:bodyPr>
          <a:lstStyle/>
          <a:p>
            <a:pPr marL="0" indent="0">
              <a:buNone/>
            </a:pPr>
            <a:r>
              <a:rPr lang="en-US" dirty="0"/>
              <a:t>Audio or video </a:t>
            </a:r>
            <a:r>
              <a:rPr lang="en-US" b="1" dirty="0"/>
              <a:t>recording</a:t>
            </a:r>
            <a:r>
              <a:rPr lang="en-US" dirty="0"/>
              <a:t> of any workshop is </a:t>
            </a:r>
            <a:r>
              <a:rPr lang="en-US" b="1" dirty="0"/>
              <a:t>strictly prohibited</a:t>
            </a:r>
            <a:r>
              <a:rPr lang="en-US" dirty="0"/>
              <a:t>.</a:t>
            </a:r>
          </a:p>
          <a:p>
            <a:pPr marL="347662" lvl="1" indent="0">
              <a:buNone/>
            </a:pPr>
            <a:endParaRPr lang="en-US" dirty="0"/>
          </a:p>
          <a:p>
            <a:pPr marL="347662" lvl="1" indent="0">
              <a:buNone/>
            </a:pPr>
            <a:endParaRPr lang="en-US" dirty="0"/>
          </a:p>
          <a:p>
            <a:pPr marL="0" indent="0">
              <a:buNone/>
            </a:pPr>
            <a:r>
              <a:rPr lang="en-US" dirty="0"/>
              <a:t>Attendees need to attend the workshop in entirety to receive CE.</a:t>
            </a:r>
          </a:p>
        </p:txBody>
      </p:sp>
      <p:sp>
        <p:nvSpPr>
          <p:cNvPr id="11" name="Title 10">
            <a:extLst>
              <a:ext uri="{FF2B5EF4-FFF2-40B4-BE49-F238E27FC236}">
                <a16:creationId xmlns:a16="http://schemas.microsoft.com/office/drawing/2014/main" id="{80250FBD-6FAE-4F94-8D55-7DFE7006D5F0}"/>
              </a:ext>
            </a:extLst>
          </p:cNvPr>
          <p:cNvSpPr>
            <a:spLocks noGrp="1"/>
          </p:cNvSpPr>
          <p:nvPr>
            <p:ph type="title"/>
          </p:nvPr>
        </p:nvSpPr>
        <p:spPr>
          <a:xfrm>
            <a:off x="548640" y="365125"/>
            <a:ext cx="11091672" cy="1052513"/>
          </a:xfrm>
        </p:spPr>
        <p:txBody>
          <a:bodyPr/>
          <a:lstStyle/>
          <a:p>
            <a:r>
              <a:rPr lang="en-US" dirty="0"/>
              <a:t>Conference Policies</a:t>
            </a:r>
          </a:p>
        </p:txBody>
      </p:sp>
      <p:grpSp>
        <p:nvGrpSpPr>
          <p:cNvPr id="3" name="Group 2">
            <a:extLst>
              <a:ext uri="{FF2B5EF4-FFF2-40B4-BE49-F238E27FC236}">
                <a16:creationId xmlns:a16="http://schemas.microsoft.com/office/drawing/2014/main" id="{C35BF04C-0CCE-476D-97F8-931FCE271225}"/>
              </a:ext>
            </a:extLst>
          </p:cNvPr>
          <p:cNvGrpSpPr>
            <a:grpSpLocks noChangeAspect="1"/>
          </p:cNvGrpSpPr>
          <p:nvPr/>
        </p:nvGrpSpPr>
        <p:grpSpPr>
          <a:xfrm>
            <a:off x="751114" y="1606676"/>
            <a:ext cx="914400" cy="914400"/>
            <a:chOff x="5728716" y="2564618"/>
            <a:chExt cx="731520" cy="731520"/>
          </a:xfrm>
        </p:grpSpPr>
        <p:pic>
          <p:nvPicPr>
            <p:cNvPr id="8" name="Graphic 7" descr="Video camera with solid fill">
              <a:extLst>
                <a:ext uri="{FF2B5EF4-FFF2-40B4-BE49-F238E27FC236}">
                  <a16:creationId xmlns:a16="http://schemas.microsoft.com/office/drawing/2014/main" id="{732C4A6D-B96B-496E-A5DA-EFC37B6B8C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05408" y="2619125"/>
              <a:ext cx="578137" cy="622506"/>
            </a:xfrm>
            <a:prstGeom prst="rect">
              <a:avLst/>
            </a:prstGeom>
          </p:spPr>
        </p:pic>
        <p:sp>
          <p:nvSpPr>
            <p:cNvPr id="2" name="Oval 1">
              <a:extLst>
                <a:ext uri="{FF2B5EF4-FFF2-40B4-BE49-F238E27FC236}">
                  <a16:creationId xmlns:a16="http://schemas.microsoft.com/office/drawing/2014/main" id="{8B133921-431D-4CFB-8720-DBEEB1D91D9D}"/>
                </a:ext>
              </a:extLst>
            </p:cNvPr>
            <p:cNvSpPr>
              <a:spLocks noChangeAspect="1"/>
            </p:cNvSpPr>
            <p:nvPr/>
          </p:nvSpPr>
          <p:spPr>
            <a:xfrm>
              <a:off x="5728716" y="2564618"/>
              <a:ext cx="731520" cy="731520"/>
            </a:xfrm>
            <a:prstGeom prst="ellipse">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D7A7CC9-CB7A-465D-AAE4-C99DED2BB371}"/>
                </a:ext>
              </a:extLst>
            </p:cNvPr>
            <p:cNvCxnSpPr>
              <a:cxnSpLocks/>
              <a:stCxn id="2" idx="1"/>
              <a:endCxn id="2" idx="5"/>
            </p:cNvCxnSpPr>
            <p:nvPr/>
          </p:nvCxnSpPr>
          <p:spPr>
            <a:xfrm>
              <a:off x="5835845" y="2671747"/>
              <a:ext cx="517262" cy="517262"/>
            </a:xfrm>
            <a:prstGeom prst="line">
              <a:avLst/>
            </a:prstGeom>
            <a:ln w="76200">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pic>
        <p:nvPicPr>
          <p:cNvPr id="15" name="Graphic 14">
            <a:extLst>
              <a:ext uri="{FF2B5EF4-FFF2-40B4-BE49-F238E27FC236}">
                <a16:creationId xmlns:a16="http://schemas.microsoft.com/office/drawing/2014/main" id="{96D05D6B-0476-4AA2-9443-2D925700ED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1990" y="2977185"/>
            <a:ext cx="612648" cy="612648"/>
          </a:xfrm>
          <a:prstGeom prst="rect">
            <a:avLst/>
          </a:prstGeom>
        </p:spPr>
      </p:pic>
    </p:spTree>
    <p:extLst>
      <p:ext uri="{BB962C8B-B14F-4D97-AF65-F5344CB8AC3E}">
        <p14:creationId xmlns:p14="http://schemas.microsoft.com/office/powerpoint/2010/main" val="338222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F22BD2B-3EAC-6A77-F0E5-FAF3FBD515AC}"/>
              </a:ext>
            </a:extLst>
          </p:cNvPr>
          <p:cNvSpPr>
            <a:spLocks noGrp="1"/>
          </p:cNvSpPr>
          <p:nvPr>
            <p:ph type="pic" sz="quarter" idx="13"/>
          </p:nvPr>
        </p:nvSpPr>
        <p:spPr/>
        <p:txBody>
          <a:bodyPr/>
          <a:lstStyle/>
          <a:p>
            <a:endParaRPr lang="en-US"/>
          </a:p>
        </p:txBody>
      </p:sp>
      <p:sp>
        <p:nvSpPr>
          <p:cNvPr id="3" name="Title 2">
            <a:extLst>
              <a:ext uri="{FF2B5EF4-FFF2-40B4-BE49-F238E27FC236}">
                <a16:creationId xmlns:a16="http://schemas.microsoft.com/office/drawing/2014/main" id="{2A45F931-E0DD-719F-6034-142654AE88F6}"/>
              </a:ext>
            </a:extLst>
          </p:cNvPr>
          <p:cNvSpPr>
            <a:spLocks noGrp="1"/>
          </p:cNvSpPr>
          <p:nvPr>
            <p:ph type="ctrTitle"/>
          </p:nvPr>
        </p:nvSpPr>
        <p:spPr/>
        <p:txBody>
          <a:bodyPr/>
          <a:lstStyle/>
          <a:p>
            <a:r>
              <a:rPr lang="en-US" sz="6000" dirty="0">
                <a:latin typeface="Times New Roman" panose="02020603050405020304" pitchFamily="18" charset="0"/>
                <a:cs typeface="Times New Roman" panose="02020603050405020304" pitchFamily="18" charset="0"/>
              </a:rPr>
              <a:t>PROCEDURE</a:t>
            </a:r>
          </a:p>
        </p:txBody>
      </p:sp>
      <p:sp>
        <p:nvSpPr>
          <p:cNvPr id="4" name="Subtitle 3">
            <a:extLst>
              <a:ext uri="{FF2B5EF4-FFF2-40B4-BE49-F238E27FC236}">
                <a16:creationId xmlns:a16="http://schemas.microsoft.com/office/drawing/2014/main" id="{E03DF5A0-9325-986D-A9A2-F1C868E8133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50563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E2882-1300-8A60-358F-15EE440CC6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4B1C62-0E5E-0992-6F59-B8570D11F661}"/>
              </a:ext>
            </a:extLst>
          </p:cNvPr>
          <p:cNvSpPr>
            <a:spLocks noGrp="1"/>
          </p:cNvSpPr>
          <p:nvPr>
            <p:ph type="title"/>
          </p:nvPr>
        </p:nvSpPr>
        <p:spPr>
          <a:xfrm>
            <a:off x="548640" y="222094"/>
            <a:ext cx="11091672" cy="1378105"/>
          </a:xfrm>
        </p:spPr>
        <p:txBody>
          <a:bodyPr/>
          <a:lstStyle/>
          <a:p>
            <a:pPr lvl="0"/>
            <a:r>
              <a:rPr lang="en-US" b="0" i="1" dirty="0">
                <a:solidFill>
                  <a:schemeClr val="tx1"/>
                </a:solidFill>
                <a:latin typeface="Times New Roman" panose="02020603050405020304" pitchFamily="18" charset="0"/>
                <a:cs typeface="Times New Roman" panose="02020603050405020304" pitchFamily="18" charset="0"/>
              </a:rPr>
              <a:t>Brown v. Safepoint Ins.</a:t>
            </a:r>
            <a:br>
              <a:rPr lang="en-US" b="0" dirty="0">
                <a:solidFill>
                  <a:schemeClr val="tx1"/>
                </a:solidFill>
                <a:latin typeface="Times New Roman" panose="02020603050405020304" pitchFamily="18" charset="0"/>
                <a:cs typeface="Times New Roman" panose="02020603050405020304" pitchFamily="18" charset="0"/>
              </a:rPr>
            </a:br>
            <a:r>
              <a:rPr lang="en-US" b="0" dirty="0">
                <a:solidFill>
                  <a:schemeClr val="tx1"/>
                </a:solidFill>
                <a:latin typeface="Times New Roman" panose="02020603050405020304" pitchFamily="18" charset="0"/>
                <a:cs typeface="Times New Roman" panose="02020603050405020304" pitchFamily="18" charset="0"/>
              </a:rPr>
              <a:t>406 So. 3d 355 (Fla. 2d DCA 2025)</a:t>
            </a:r>
          </a:p>
        </p:txBody>
      </p:sp>
      <p:sp>
        <p:nvSpPr>
          <p:cNvPr id="4" name="Content Placeholder 3">
            <a:extLst>
              <a:ext uri="{FF2B5EF4-FFF2-40B4-BE49-F238E27FC236}">
                <a16:creationId xmlns:a16="http://schemas.microsoft.com/office/drawing/2014/main" id="{786AB416-2CF5-B2C2-D02B-1EA16B1D7C2B}"/>
              </a:ext>
            </a:extLst>
          </p:cNvPr>
          <p:cNvSpPr>
            <a:spLocks noGrp="1"/>
          </p:cNvSpPr>
          <p:nvPr>
            <p:ph idx="1"/>
          </p:nvPr>
        </p:nvSpPr>
        <p:spPr>
          <a:xfrm>
            <a:off x="548640" y="1600199"/>
            <a:ext cx="11091672" cy="4528777"/>
          </a:xfrm>
        </p:spPr>
        <p:txBody>
          <a:bodyPr>
            <a:normAutofit lnSpcReduction="10000"/>
          </a:bodyPr>
          <a:lstStyle/>
          <a:p>
            <a:pPr marL="0" marR="0">
              <a:lnSpc>
                <a:spcPct val="107000"/>
              </a:lnSpc>
              <a:spcAft>
                <a:spcPts val="800"/>
              </a:spcAft>
              <a:buNone/>
            </a:pPr>
            <a:r>
              <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FACTS:</a:t>
            </a:r>
          </a:p>
          <a:p>
            <a:pPr marL="0" marR="0" algn="just">
              <a:lnSpc>
                <a:spcPct val="107000"/>
              </a:lnSpc>
              <a:spcAft>
                <a:spcPts val="800"/>
              </a:spcAft>
              <a:buNone/>
            </a:pPr>
            <a:r>
              <a:rPr lang="en-US" dirty="0">
                <a:solidFill>
                  <a:schemeClr val="tx1"/>
                </a:solidFill>
                <a:latin typeface="Times New Roman" panose="02020603050405020304" pitchFamily="18" charset="0"/>
                <a:cs typeface="Times New Roman" panose="02020603050405020304" pitchFamily="18" charset="0"/>
              </a:rPr>
              <a:t>Insureds appealed trial court order dismissing their complaint, with prejudice, for failing to file suit within the applicable limitations period. </a:t>
            </a:r>
            <a:endPar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Aft>
                <a:spcPts val="800"/>
              </a:spcAft>
              <a:buNone/>
            </a:pPr>
            <a:r>
              <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HOLDING:</a:t>
            </a:r>
          </a:p>
          <a:p>
            <a:pPr marL="0" indent="0" algn="just">
              <a:buNone/>
            </a:pPr>
            <a:r>
              <a:rPr lang="en-US" dirty="0">
                <a:solidFill>
                  <a:schemeClr val="tx1"/>
                </a:solidFill>
                <a:latin typeface="Times New Roman" panose="02020603050405020304" pitchFamily="18" charset="0"/>
                <a:cs typeface="Times New Roman" panose="02020603050405020304" pitchFamily="18" charset="0"/>
              </a:rPr>
              <a:t>Affirmed. Following its recent precedent in </a:t>
            </a:r>
            <a:r>
              <a:rPr lang="en-US" i="1" dirty="0">
                <a:solidFill>
                  <a:schemeClr val="tx1"/>
                </a:solidFill>
                <a:latin typeface="Times New Roman" panose="02020603050405020304" pitchFamily="18" charset="0"/>
                <a:cs typeface="Times New Roman" panose="02020603050405020304" pitchFamily="18" charset="0"/>
              </a:rPr>
              <a:t>Buis v. Universal Prop. &amp; Cas. Ins. Co.</a:t>
            </a:r>
            <a:r>
              <a:rPr lang="en-US" dirty="0">
                <a:solidFill>
                  <a:schemeClr val="tx1"/>
                </a:solidFill>
                <a:latin typeface="Times New Roman" panose="02020603050405020304" pitchFamily="18" charset="0"/>
                <a:cs typeface="Times New Roman" panose="02020603050405020304" pitchFamily="18" charset="0"/>
              </a:rPr>
              <a:t>, 394 So. 3d 738 (Fla. 2d DCA 2024), the Court rejected the insureds’ argument that section 627.70152(3) can be applied retroactively to toll the running of the statute of limitations. The Second District certified conflict on the question of whether the statute can be applied retroactively, with decisions issued by the Third and Fourth Districts. The Supreme Court heard oral argument on this issue earlier this month.</a:t>
            </a:r>
          </a:p>
          <a:p>
            <a:endParaRPr lang="en-US" dirty="0"/>
          </a:p>
        </p:txBody>
      </p:sp>
    </p:spTree>
    <p:extLst>
      <p:ext uri="{BB962C8B-B14F-4D97-AF65-F5344CB8AC3E}">
        <p14:creationId xmlns:p14="http://schemas.microsoft.com/office/powerpoint/2010/main" val="2153481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5FB64-1BCF-F399-9C1F-725FDB0F59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A49567-17D4-86AF-0F82-2A4F0DD8B9AA}"/>
              </a:ext>
            </a:extLst>
          </p:cNvPr>
          <p:cNvSpPr>
            <a:spLocks noGrp="1"/>
          </p:cNvSpPr>
          <p:nvPr>
            <p:ph type="title"/>
          </p:nvPr>
        </p:nvSpPr>
        <p:spPr>
          <a:xfrm>
            <a:off x="548640" y="222094"/>
            <a:ext cx="11091672" cy="1378105"/>
          </a:xfrm>
        </p:spPr>
        <p:txBody>
          <a:bodyPr/>
          <a:lstStyle/>
          <a:p>
            <a:r>
              <a:rPr lang="en-US" b="0" i="1" dirty="0">
                <a:solidFill>
                  <a:schemeClr val="tx1"/>
                </a:solidFill>
                <a:latin typeface="Times New Roman" panose="02020603050405020304" pitchFamily="18" charset="0"/>
                <a:cs typeface="Times New Roman" panose="02020603050405020304" pitchFamily="18" charset="0"/>
              </a:rPr>
              <a:t>People’s Trust Ins. Co. v. Hernandez</a:t>
            </a:r>
            <a:r>
              <a:rPr lang="en-US" b="0" dirty="0">
                <a:solidFill>
                  <a:schemeClr val="tx1"/>
                </a:solidFill>
                <a:latin typeface="Times New Roman" panose="02020603050405020304" pitchFamily="18" charset="0"/>
                <a:cs typeface="Times New Roman" panose="02020603050405020304" pitchFamily="18" charset="0"/>
              </a:rPr>
              <a:t> </a:t>
            </a:r>
            <a:br>
              <a:rPr lang="en-US" b="0" dirty="0">
                <a:solidFill>
                  <a:schemeClr val="tx1"/>
                </a:solidFill>
                <a:latin typeface="Times New Roman" panose="02020603050405020304" pitchFamily="18" charset="0"/>
                <a:cs typeface="Times New Roman" panose="02020603050405020304" pitchFamily="18" charset="0"/>
              </a:rPr>
            </a:br>
            <a:r>
              <a:rPr lang="en-US" b="0" dirty="0">
                <a:solidFill>
                  <a:schemeClr val="tx1"/>
                </a:solidFill>
                <a:latin typeface="Times New Roman" panose="02020603050405020304" pitchFamily="18" charset="0"/>
                <a:cs typeface="Times New Roman" panose="02020603050405020304" pitchFamily="18" charset="0"/>
              </a:rPr>
              <a:t>413 So. 3d 127 (Fla. 4th DCA 2025)</a:t>
            </a:r>
          </a:p>
        </p:txBody>
      </p:sp>
      <p:sp>
        <p:nvSpPr>
          <p:cNvPr id="4" name="Content Placeholder 3">
            <a:extLst>
              <a:ext uri="{FF2B5EF4-FFF2-40B4-BE49-F238E27FC236}">
                <a16:creationId xmlns:a16="http://schemas.microsoft.com/office/drawing/2014/main" id="{4AD26BBB-A30F-EB9E-B794-B83F5A31ADF3}"/>
              </a:ext>
            </a:extLst>
          </p:cNvPr>
          <p:cNvSpPr>
            <a:spLocks noGrp="1"/>
          </p:cNvSpPr>
          <p:nvPr>
            <p:ph idx="1"/>
          </p:nvPr>
        </p:nvSpPr>
        <p:spPr>
          <a:xfrm>
            <a:off x="548640" y="1600199"/>
            <a:ext cx="11091672" cy="4528777"/>
          </a:xfrm>
        </p:spPr>
        <p:txBody>
          <a:bodyPr>
            <a:normAutofit fontScale="92500"/>
          </a:bodyPr>
          <a:lstStyle/>
          <a:p>
            <a:pPr marL="0" marR="0">
              <a:lnSpc>
                <a:spcPct val="107000"/>
              </a:lnSpc>
              <a:spcAft>
                <a:spcPts val="800"/>
              </a:spcAft>
              <a:buNone/>
            </a:pPr>
            <a:r>
              <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FACTS:</a:t>
            </a:r>
          </a:p>
          <a:p>
            <a:pPr marL="0" marR="0" algn="just">
              <a:lnSpc>
                <a:spcPct val="107000"/>
              </a:lnSpc>
              <a:spcAft>
                <a:spcPts val="800"/>
              </a:spcAft>
              <a:buNone/>
            </a:pPr>
            <a:r>
              <a:rPr lang="en-US" dirty="0">
                <a:solidFill>
                  <a:schemeClr val="tx1"/>
                </a:solidFill>
                <a:latin typeface="Times New Roman" panose="02020603050405020304" pitchFamily="18" charset="0"/>
                <a:cs typeface="Times New Roman" panose="02020603050405020304" pitchFamily="18" charset="0"/>
              </a:rPr>
              <a:t>Insurer moved to enforce non-binding arbitration award on the ground that insureds filed motion for trial de novo, but did not expressly reject arbitration decision, as required by Fla. R. Civ. P. 1.820(h). Trial court denied motion. Insurer petitioned for writ of mandamus directing trial court to grant the motion and enforce the award.</a:t>
            </a:r>
            <a:endPar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Aft>
                <a:spcPts val="800"/>
              </a:spcAft>
              <a:buNone/>
            </a:pPr>
            <a:r>
              <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HOLDING:</a:t>
            </a:r>
          </a:p>
          <a:p>
            <a:pPr marL="0" indent="0" algn="just">
              <a:buNone/>
            </a:pPr>
            <a:r>
              <a:rPr lang="en-US" dirty="0">
                <a:solidFill>
                  <a:schemeClr val="tx1"/>
                </a:solidFill>
                <a:latin typeface="Times New Roman" panose="02020603050405020304" pitchFamily="18" charset="0"/>
                <a:cs typeface="Times New Roman" panose="02020603050405020304" pitchFamily="18" charset="0"/>
              </a:rPr>
              <a:t>Petition granted. Under the pre-amendment version of Rule 1.820(h), a motion for trial de novo was sufficient. However, under the applicable amended version, a party seeking to reject “must file a notice of rejection of arbitration decision </a:t>
            </a:r>
            <a:r>
              <a:rPr lang="en-US" b="1" i="1" dirty="0">
                <a:solidFill>
                  <a:schemeClr val="tx1"/>
                </a:solidFill>
                <a:latin typeface="Times New Roman" panose="02020603050405020304" pitchFamily="18" charset="0"/>
                <a:cs typeface="Times New Roman" panose="02020603050405020304" pitchFamily="18" charset="0"/>
              </a:rPr>
              <a:t>and</a:t>
            </a:r>
            <a:r>
              <a:rPr lang="en-US" dirty="0">
                <a:solidFill>
                  <a:schemeClr val="tx1"/>
                </a:solidFill>
                <a:latin typeface="Times New Roman" panose="02020603050405020304" pitchFamily="18" charset="0"/>
                <a:cs typeface="Times New Roman" panose="02020603050405020304" pitchFamily="18" charset="0"/>
              </a:rPr>
              <a:t> request for trial in the same document.” The Fourth District expressly rejected the insured’s substantial compliance argument. </a:t>
            </a:r>
          </a:p>
          <a:p>
            <a:endParaRPr lang="en-US" dirty="0"/>
          </a:p>
        </p:txBody>
      </p:sp>
    </p:spTree>
    <p:extLst>
      <p:ext uri="{BB962C8B-B14F-4D97-AF65-F5344CB8AC3E}">
        <p14:creationId xmlns:p14="http://schemas.microsoft.com/office/powerpoint/2010/main" val="3269776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8A94C-3A27-68F8-C8BD-C0DF5C949F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2897AE-CCC0-108A-F375-BD0BDBC246AD}"/>
              </a:ext>
            </a:extLst>
          </p:cNvPr>
          <p:cNvSpPr>
            <a:spLocks noGrp="1"/>
          </p:cNvSpPr>
          <p:nvPr>
            <p:ph type="title"/>
          </p:nvPr>
        </p:nvSpPr>
        <p:spPr>
          <a:xfrm>
            <a:off x="548640" y="222094"/>
            <a:ext cx="11091672" cy="1378105"/>
          </a:xfrm>
        </p:spPr>
        <p:txBody>
          <a:bodyPr/>
          <a:lstStyle/>
          <a:p>
            <a:r>
              <a:rPr lang="en-US" b="0" i="1" dirty="0">
                <a:solidFill>
                  <a:schemeClr val="tx1"/>
                </a:solidFill>
                <a:latin typeface="Times New Roman" panose="02020603050405020304" pitchFamily="18" charset="0"/>
                <a:cs typeface="Times New Roman" panose="02020603050405020304" pitchFamily="18" charset="0"/>
              </a:rPr>
              <a:t>Zabriskie v. First Protective Ins. Co.</a:t>
            </a:r>
            <a:br>
              <a:rPr lang="en-US" b="0" i="1" dirty="0">
                <a:solidFill>
                  <a:schemeClr val="tx1"/>
                </a:solidFill>
                <a:latin typeface="Times New Roman" panose="02020603050405020304" pitchFamily="18" charset="0"/>
                <a:cs typeface="Times New Roman" panose="02020603050405020304" pitchFamily="18" charset="0"/>
              </a:rPr>
            </a:br>
            <a:r>
              <a:rPr lang="en-US" b="0" dirty="0">
                <a:solidFill>
                  <a:schemeClr val="tx1"/>
                </a:solidFill>
                <a:latin typeface="Times New Roman" panose="02020603050405020304" pitchFamily="18" charset="0"/>
                <a:cs typeface="Times New Roman" panose="02020603050405020304" pitchFamily="18" charset="0"/>
              </a:rPr>
              <a:t>413 So. 3d 958 (Fla. 5th DCA 2025)</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604EF0CE-2AFC-C53B-BA63-F8C31BCB0174}"/>
              </a:ext>
            </a:extLst>
          </p:cNvPr>
          <p:cNvSpPr>
            <a:spLocks noGrp="1"/>
          </p:cNvSpPr>
          <p:nvPr>
            <p:ph idx="1"/>
          </p:nvPr>
        </p:nvSpPr>
        <p:spPr>
          <a:xfrm>
            <a:off x="548640" y="1600199"/>
            <a:ext cx="11091672" cy="4528777"/>
          </a:xfrm>
        </p:spPr>
        <p:txBody>
          <a:bodyPr>
            <a:normAutofit/>
          </a:bodyPr>
          <a:lstStyle/>
          <a:p>
            <a:pPr marL="0" indent="0" algn="just">
              <a:buNone/>
            </a:pPr>
            <a:r>
              <a:rPr lang="en-US" b="1" dirty="0">
                <a:latin typeface="Times New Roman" panose="02020603050405020304" pitchFamily="18" charset="0"/>
                <a:ea typeface="Arial" panose="020B0604020202020204" pitchFamily="34" charset="0"/>
                <a:cs typeface="Times New Roman" panose="02020603050405020304" pitchFamily="18" charset="0"/>
              </a:rPr>
              <a:t>FACTS:</a:t>
            </a:r>
          </a:p>
          <a:p>
            <a:pPr marL="0" indent="0" algn="just">
              <a:buNone/>
            </a:pPr>
            <a:r>
              <a:rPr lang="en-US" dirty="0">
                <a:latin typeface="Times New Roman" panose="02020603050405020304" pitchFamily="18" charset="0"/>
                <a:cs typeface="Times New Roman" panose="02020603050405020304" pitchFamily="18" charset="0"/>
              </a:rPr>
              <a:t>Insured homeowner brought breach of contract action against insurer, alleging insurer wrongfully denied coverage for windstorm damage to residence under homeowners insurance policy. The trial court dismissed the complaint with prejudice due to the alleged failure by the insured to cite to the specific policy provision that Frontline allegedly violated or allege the specific action taken by the insurer that allegedly constituted the breach of the policy.</a:t>
            </a:r>
            <a:endParaRPr lang="en-US" dirty="0">
              <a:latin typeface="Times New Roman" panose="02020603050405020304" pitchFamily="18" charset="0"/>
              <a:ea typeface="Arial" panose="020B0604020202020204" pitchFamily="34" charset="0"/>
              <a:cs typeface="Times New Roman" panose="02020603050405020304" pitchFamily="18" charset="0"/>
            </a:endParaRPr>
          </a:p>
          <a:p>
            <a:pPr marL="0" indent="0" algn="just">
              <a:buNone/>
            </a:pPr>
            <a:r>
              <a:rPr lang="en-US" b="1" dirty="0">
                <a:latin typeface="Times New Roman" panose="02020603050405020304" pitchFamily="18" charset="0"/>
                <a:ea typeface="Arial" panose="020B0604020202020204" pitchFamily="34" charset="0"/>
                <a:cs typeface="Times New Roman" panose="02020603050405020304" pitchFamily="18" charset="0"/>
              </a:rPr>
              <a:t>HOLDING:</a:t>
            </a:r>
          </a:p>
          <a:p>
            <a:pPr marL="0" indent="0" algn="just">
              <a:buNone/>
            </a:pPr>
            <a:r>
              <a:rPr lang="en-US" dirty="0">
                <a:latin typeface="Times New Roman" panose="02020603050405020304" pitchFamily="18" charset="0"/>
                <a:cs typeface="Times New Roman" panose="02020603050405020304" pitchFamily="18" charset="0"/>
              </a:rPr>
              <a:t>Reversed.  By attaching the complaint and alleging the failure to pay insurance proceeds under the policy, the complaint sufficiently stated a cause of action. </a:t>
            </a:r>
          </a:p>
        </p:txBody>
      </p:sp>
    </p:spTree>
    <p:extLst>
      <p:ext uri="{BB962C8B-B14F-4D97-AF65-F5344CB8AC3E}">
        <p14:creationId xmlns:p14="http://schemas.microsoft.com/office/powerpoint/2010/main" val="411118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54743-1B9A-2B96-0F83-DF8D654896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2A0FAE-5967-CC62-476A-55C35C904A0E}"/>
              </a:ext>
            </a:extLst>
          </p:cNvPr>
          <p:cNvSpPr>
            <a:spLocks noGrp="1"/>
          </p:cNvSpPr>
          <p:nvPr>
            <p:ph type="title"/>
          </p:nvPr>
        </p:nvSpPr>
        <p:spPr>
          <a:xfrm>
            <a:off x="548640" y="222094"/>
            <a:ext cx="11091672" cy="1378105"/>
          </a:xfrm>
        </p:spPr>
        <p:txBody>
          <a:bodyPr/>
          <a:lstStyle/>
          <a:p>
            <a:r>
              <a:rPr lang="en-US" b="0" i="1" dirty="0">
                <a:solidFill>
                  <a:schemeClr val="tx1"/>
                </a:solidFill>
                <a:latin typeface="Times New Roman" panose="02020603050405020304" pitchFamily="18" charset="0"/>
                <a:cs typeface="Times New Roman" panose="02020603050405020304" pitchFamily="18" charset="0"/>
              </a:rPr>
              <a:t>Hanniford v. United Services Auto. Ass’n</a:t>
            </a:r>
            <a:br>
              <a:rPr lang="en-US" b="0" i="1" dirty="0">
                <a:solidFill>
                  <a:schemeClr val="tx1"/>
                </a:solidFill>
                <a:latin typeface="Times New Roman" panose="02020603050405020304" pitchFamily="18" charset="0"/>
                <a:cs typeface="Times New Roman" panose="02020603050405020304" pitchFamily="18" charset="0"/>
              </a:rPr>
            </a:br>
            <a:r>
              <a:rPr lang="en-US" b="0" dirty="0">
                <a:solidFill>
                  <a:schemeClr val="tx1"/>
                </a:solidFill>
                <a:latin typeface="Times New Roman" panose="02020603050405020304" pitchFamily="18" charset="0"/>
                <a:cs typeface="Times New Roman" panose="02020603050405020304" pitchFamily="18" charset="0"/>
              </a:rPr>
              <a:t>418 So. 3d 726 (Fla. 1st DCA 2025) </a:t>
            </a:r>
          </a:p>
        </p:txBody>
      </p:sp>
      <p:sp>
        <p:nvSpPr>
          <p:cNvPr id="4" name="Content Placeholder 3">
            <a:extLst>
              <a:ext uri="{FF2B5EF4-FFF2-40B4-BE49-F238E27FC236}">
                <a16:creationId xmlns:a16="http://schemas.microsoft.com/office/drawing/2014/main" id="{18B2F816-F472-9FD6-D45F-8966BD715510}"/>
              </a:ext>
            </a:extLst>
          </p:cNvPr>
          <p:cNvSpPr>
            <a:spLocks noGrp="1"/>
          </p:cNvSpPr>
          <p:nvPr>
            <p:ph idx="1"/>
          </p:nvPr>
        </p:nvSpPr>
        <p:spPr>
          <a:xfrm>
            <a:off x="548640" y="1600199"/>
            <a:ext cx="11091672" cy="4528777"/>
          </a:xfrm>
        </p:spPr>
        <p:txBody>
          <a:bodyPr>
            <a:normAutofit/>
          </a:bodyPr>
          <a:lstStyle/>
          <a:p>
            <a:pPr marL="0" marR="0" algn="just">
              <a:lnSpc>
                <a:spcPct val="107000"/>
              </a:lnSpc>
              <a:spcAft>
                <a:spcPts val="800"/>
              </a:spcAft>
              <a:buNone/>
            </a:pPr>
            <a:r>
              <a:rPr lang="en-US" b="1" dirty="0">
                <a:latin typeface="Times New Roman" panose="02020603050405020304" pitchFamily="18" charset="0"/>
                <a:ea typeface="Arial" panose="020B0604020202020204" pitchFamily="34" charset="0"/>
                <a:cs typeface="Times New Roman" panose="02020603050405020304" pitchFamily="18" charset="0"/>
              </a:rPr>
              <a:t>FACTS:</a:t>
            </a:r>
          </a:p>
          <a:p>
            <a:pPr marL="0" marR="0" algn="just">
              <a:lnSpc>
                <a:spcPct val="107000"/>
              </a:lnSpc>
              <a:spcAft>
                <a:spcPts val="800"/>
              </a:spcAft>
              <a:buNone/>
            </a:pPr>
            <a:r>
              <a:rPr lang="en-US" dirty="0">
                <a:latin typeface="Times New Roman" panose="02020603050405020304" pitchFamily="18" charset="0"/>
                <a:ea typeface="Arial" panose="020B0604020202020204" pitchFamily="34" charset="0"/>
                <a:cs typeface="Times New Roman" panose="02020603050405020304" pitchFamily="18" charset="0"/>
              </a:rPr>
              <a:t>Homeowners brought action against insurer for breach of insurance policy, alleging insurer wrongfully denied benefits for hurricane damage to their home. After nonbinding arbitration, the court entered final judgment on arbitration award, and denied homeowners’ untimely motion to set aside judgment despite an allegation of excusable neglect.</a:t>
            </a:r>
          </a:p>
          <a:p>
            <a:pPr marL="0" marR="0" algn="just">
              <a:lnSpc>
                <a:spcPct val="107000"/>
              </a:lnSpc>
              <a:spcAft>
                <a:spcPts val="800"/>
              </a:spcAft>
              <a:buNone/>
            </a:pPr>
            <a:r>
              <a:rPr lang="en-US" b="1" dirty="0">
                <a:latin typeface="Times New Roman" panose="02020603050405020304" pitchFamily="18" charset="0"/>
                <a:ea typeface="Arial" panose="020B0604020202020204" pitchFamily="34" charset="0"/>
                <a:cs typeface="Times New Roman" panose="02020603050405020304" pitchFamily="18" charset="0"/>
              </a:rPr>
              <a:t>HOLDING:</a:t>
            </a:r>
          </a:p>
          <a:p>
            <a:pPr marL="0" marR="0" algn="just">
              <a:lnSpc>
                <a:spcPct val="107000"/>
              </a:lnSpc>
              <a:spcAft>
                <a:spcPts val="800"/>
              </a:spcAft>
              <a:buNone/>
            </a:pPr>
            <a:r>
              <a:rPr lang="en-US" dirty="0">
                <a:latin typeface="Times New Roman" panose="02020603050405020304" pitchFamily="18" charset="0"/>
                <a:ea typeface="Arial" panose="020B0604020202020204" pitchFamily="34" charset="0"/>
                <a:cs typeface="Times New Roman" panose="02020603050405020304" pitchFamily="18" charset="0"/>
              </a:rPr>
              <a:t>Affirmed.  It is not excusable neglect when attorney, not clerical, negligence caused the untimely motion to set aside the arbitration award.</a:t>
            </a:r>
          </a:p>
        </p:txBody>
      </p:sp>
    </p:spTree>
    <p:extLst>
      <p:ext uri="{BB962C8B-B14F-4D97-AF65-F5344CB8AC3E}">
        <p14:creationId xmlns:p14="http://schemas.microsoft.com/office/powerpoint/2010/main" val="203052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3439B-98AD-2F24-F346-80BDB5831B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63359D-D5F2-0A61-815A-5AD07324D513}"/>
              </a:ext>
            </a:extLst>
          </p:cNvPr>
          <p:cNvSpPr>
            <a:spLocks noGrp="1"/>
          </p:cNvSpPr>
          <p:nvPr>
            <p:ph type="title"/>
          </p:nvPr>
        </p:nvSpPr>
        <p:spPr>
          <a:xfrm>
            <a:off x="548640" y="222094"/>
            <a:ext cx="11091672" cy="1378105"/>
          </a:xfrm>
        </p:spPr>
        <p:txBody>
          <a:bodyPr/>
          <a:lstStyle/>
          <a:p>
            <a:r>
              <a:rPr lang="en-US" b="0" i="1" dirty="0">
                <a:solidFill>
                  <a:schemeClr val="tx1"/>
                </a:solidFill>
                <a:latin typeface="Times New Roman" panose="02020603050405020304" pitchFamily="18" charset="0"/>
                <a:cs typeface="Times New Roman" panose="02020603050405020304" pitchFamily="18" charset="0"/>
              </a:rPr>
              <a:t>Universal Prop. &amp; Cas. Ins. Co. v. St. Fleur</a:t>
            </a:r>
            <a:br>
              <a:rPr lang="en-US" b="0" dirty="0">
                <a:solidFill>
                  <a:schemeClr val="tx1"/>
                </a:solidFill>
                <a:latin typeface="Times New Roman" panose="02020603050405020304" pitchFamily="18" charset="0"/>
                <a:cs typeface="Times New Roman" panose="02020603050405020304" pitchFamily="18" charset="0"/>
              </a:rPr>
            </a:br>
            <a:r>
              <a:rPr lang="en-US" b="0" dirty="0">
                <a:solidFill>
                  <a:schemeClr val="tx1"/>
                </a:solidFill>
                <a:latin typeface="Times New Roman" panose="02020603050405020304" pitchFamily="18" charset="0"/>
                <a:cs typeface="Times New Roman" panose="02020603050405020304" pitchFamily="18" charset="0"/>
              </a:rPr>
              <a:t>2025 WL 3534264 (Fla. 4th DCA 2025)</a:t>
            </a:r>
            <a:r>
              <a:rPr lang="en-US" dirty="0">
                <a:solidFill>
                  <a:schemeClr val="tx1"/>
                </a:solidFill>
                <a:latin typeface="Times New Roman" panose="02020603050405020304" pitchFamily="18" charset="0"/>
                <a:cs typeface="Times New Roman" panose="02020603050405020304" pitchFamily="18" charset="0"/>
              </a:rPr>
              <a:t> </a:t>
            </a:r>
          </a:p>
        </p:txBody>
      </p:sp>
      <p:sp>
        <p:nvSpPr>
          <p:cNvPr id="4" name="Content Placeholder 3">
            <a:extLst>
              <a:ext uri="{FF2B5EF4-FFF2-40B4-BE49-F238E27FC236}">
                <a16:creationId xmlns:a16="http://schemas.microsoft.com/office/drawing/2014/main" id="{0937657A-D7AF-A4E2-38E9-533F566FD671}"/>
              </a:ext>
            </a:extLst>
          </p:cNvPr>
          <p:cNvSpPr>
            <a:spLocks noGrp="1"/>
          </p:cNvSpPr>
          <p:nvPr>
            <p:ph idx="1"/>
          </p:nvPr>
        </p:nvSpPr>
        <p:spPr>
          <a:xfrm>
            <a:off x="548640" y="1600199"/>
            <a:ext cx="11091672" cy="4528777"/>
          </a:xfrm>
        </p:spPr>
        <p:txBody>
          <a:bodyPr>
            <a:normAutofit fontScale="85000" lnSpcReduction="10000"/>
          </a:bodyPr>
          <a:lstStyle/>
          <a:p>
            <a:pPr marL="0" marR="0" algn="just">
              <a:lnSpc>
                <a:spcPct val="107000"/>
              </a:lnSpc>
              <a:spcAft>
                <a:spcPts val="800"/>
              </a:spcAft>
              <a:buNone/>
            </a:pPr>
            <a:r>
              <a:rPr lang="en-US" b="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FACTS:</a:t>
            </a:r>
          </a:p>
          <a:p>
            <a:pPr marL="0" marR="0" algn="just">
              <a:lnSpc>
                <a:spcPct val="107000"/>
              </a:lnSpc>
              <a:spcAft>
                <a:spcPts val="800"/>
              </a:spcAft>
              <a:buNone/>
            </a:pPr>
            <a:r>
              <a:rPr 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Homeowners brought action against their property insurer seeking declaratory relief after insurer denied coverage for claim of water damage, citing policy's existing-damage exclusion. The court denied insurer's for-cause challenges to two prospective jurors during voir dire who expressed bias and excluded photographs from homeowners' pre-purchase home inspection report that insurer sought to admit at trial. Following a jury verdict in favor of homeowners, the court denied insurer's renewed motion for new trial and/or directed verdict and entered final judgment for homeowners consistent with jury verdict.</a:t>
            </a:r>
          </a:p>
          <a:p>
            <a:pPr marL="0" marR="0" algn="just">
              <a:lnSpc>
                <a:spcPct val="107000"/>
              </a:lnSpc>
              <a:spcAft>
                <a:spcPts val="800"/>
              </a:spcAft>
              <a:buNone/>
            </a:pPr>
            <a:r>
              <a:rPr lang="en-US" b="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HOLDING:</a:t>
            </a:r>
          </a:p>
          <a:p>
            <a:pPr marL="0" marR="0" algn="just">
              <a:lnSpc>
                <a:spcPct val="107000"/>
              </a:lnSpc>
              <a:spcAft>
                <a:spcPts val="800"/>
              </a:spcAft>
              <a:buNone/>
            </a:pPr>
            <a:r>
              <a:rPr 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Reversed.  The court erred in denying for-cause challenge as it </a:t>
            </a:r>
            <a:r>
              <a:rPr lang="en-US" dirty="0">
                <a:solidFill>
                  <a:schemeClr val="tx1"/>
                </a:solidFill>
                <a:latin typeface="Times New Roman" panose="02020603050405020304" pitchFamily="18" charset="0"/>
                <a:cs typeface="Times New Roman" panose="02020603050405020304" pitchFamily="18" charset="0"/>
              </a:rPr>
              <a:t>must be granted if there is any reasonable doubt as to a potential juror's impartiality.  Additionally, the trial court erred in excluding the photograph on predicate grounds as any witness can authenticate a photograph by testifying that the photograph fairly and accurately depicts the subject.</a:t>
            </a:r>
            <a:endParaRPr 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70732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38BF8-CFBB-E3E7-D175-EEA34C8381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7FEC40-D18B-6691-30BF-760D3D9DEEBD}"/>
              </a:ext>
            </a:extLst>
          </p:cNvPr>
          <p:cNvSpPr>
            <a:spLocks noGrp="1"/>
          </p:cNvSpPr>
          <p:nvPr>
            <p:ph type="title"/>
          </p:nvPr>
        </p:nvSpPr>
        <p:spPr>
          <a:xfrm>
            <a:off x="548640" y="222094"/>
            <a:ext cx="11091672" cy="1378105"/>
          </a:xfrm>
        </p:spPr>
        <p:txBody>
          <a:bodyPr/>
          <a:lstStyle/>
          <a:p>
            <a:pPr lvl="0"/>
            <a:r>
              <a:rPr lang="en-US" b="0" i="1" dirty="0">
                <a:solidFill>
                  <a:schemeClr val="tx1"/>
                </a:solidFill>
                <a:latin typeface="Times New Roman" panose="02020603050405020304" pitchFamily="18" charset="0"/>
                <a:cs typeface="Times New Roman" panose="02020603050405020304" pitchFamily="18" charset="0"/>
              </a:rPr>
              <a:t>People’s Trust Ins. Co. v. Abraham</a:t>
            </a:r>
            <a:r>
              <a:rPr lang="en-US" b="0" dirty="0">
                <a:solidFill>
                  <a:schemeClr val="tx1"/>
                </a:solidFill>
                <a:latin typeface="Times New Roman" panose="02020603050405020304" pitchFamily="18" charset="0"/>
                <a:cs typeface="Times New Roman" panose="02020603050405020304" pitchFamily="18" charset="0"/>
              </a:rPr>
              <a:t> </a:t>
            </a:r>
            <a:br>
              <a:rPr lang="en-US" b="0" dirty="0">
                <a:solidFill>
                  <a:schemeClr val="tx1"/>
                </a:solidFill>
                <a:latin typeface="Times New Roman" panose="02020603050405020304" pitchFamily="18" charset="0"/>
                <a:cs typeface="Times New Roman" panose="02020603050405020304" pitchFamily="18" charset="0"/>
              </a:rPr>
            </a:br>
            <a:r>
              <a:rPr lang="en-US" b="0" dirty="0">
                <a:solidFill>
                  <a:schemeClr val="tx1"/>
                </a:solidFill>
                <a:latin typeface="Times New Roman" panose="02020603050405020304" pitchFamily="18" charset="0"/>
                <a:cs typeface="Times New Roman" panose="02020603050405020304" pitchFamily="18" charset="0"/>
              </a:rPr>
              <a:t>410 So. 3d 1280 (Fla. 2d DCA 2025)</a:t>
            </a:r>
          </a:p>
        </p:txBody>
      </p:sp>
      <p:sp>
        <p:nvSpPr>
          <p:cNvPr id="4" name="Content Placeholder 3">
            <a:extLst>
              <a:ext uri="{FF2B5EF4-FFF2-40B4-BE49-F238E27FC236}">
                <a16:creationId xmlns:a16="http://schemas.microsoft.com/office/drawing/2014/main" id="{C8C8B81D-A3D0-6679-E145-1C2CC158A241}"/>
              </a:ext>
            </a:extLst>
          </p:cNvPr>
          <p:cNvSpPr>
            <a:spLocks noGrp="1"/>
          </p:cNvSpPr>
          <p:nvPr>
            <p:ph idx="1"/>
          </p:nvPr>
        </p:nvSpPr>
        <p:spPr>
          <a:xfrm>
            <a:off x="548640" y="1600199"/>
            <a:ext cx="11091672" cy="4528777"/>
          </a:xfrm>
        </p:spPr>
        <p:txBody>
          <a:bodyPr>
            <a:normAutofit fontScale="92500" lnSpcReduction="20000"/>
          </a:bodyPr>
          <a:lstStyle/>
          <a:p>
            <a:pPr marL="0" marR="0">
              <a:lnSpc>
                <a:spcPct val="107000"/>
              </a:lnSpc>
              <a:spcAft>
                <a:spcPts val="800"/>
              </a:spcAft>
              <a:buNone/>
            </a:pPr>
            <a:r>
              <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FACTS:</a:t>
            </a:r>
          </a:p>
          <a:p>
            <a:pPr marL="0" marR="0" algn="just">
              <a:lnSpc>
                <a:spcPct val="107000"/>
              </a:lnSpc>
              <a:spcAft>
                <a:spcPts val="800"/>
              </a:spcAft>
              <a:buNone/>
            </a:pP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Insurer sued for specific performance to compel insureds to comply with repair provision in the policy by signing work authorizations for insurer’s chosen general contractor. Insureds argued signing work authorization would be “illegal” because the general contractor was not a certified roofing contractor. Trial court agreed with insureds and denied insurer’s MSJ, then entered final declaratory judgment for insureds.</a:t>
            </a:r>
          </a:p>
          <a:p>
            <a:pPr marL="0" marR="0">
              <a:lnSpc>
                <a:spcPct val="107000"/>
              </a:lnSpc>
              <a:spcAft>
                <a:spcPts val="800"/>
              </a:spcAft>
              <a:buNone/>
            </a:pPr>
            <a:r>
              <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HOLDING:</a:t>
            </a:r>
          </a:p>
          <a:p>
            <a:pPr marL="0" indent="0" algn="just">
              <a:buNone/>
            </a:pPr>
            <a:r>
              <a:rPr lang="en-US" dirty="0">
                <a:solidFill>
                  <a:schemeClr val="tx1"/>
                </a:solidFill>
                <a:latin typeface="Times New Roman" panose="02020603050405020304" pitchFamily="18" charset="0"/>
                <a:cs typeface="Times New Roman" panose="02020603050405020304" pitchFamily="18" charset="0"/>
              </a:rPr>
              <a:t>Reversed. Relevant Florida statutes expressly allow a general contractor to oversee work, even though the GC does not possess the relevant license for that specific trade (</a:t>
            </a:r>
            <a:r>
              <a:rPr lang="en-US" i="1" dirty="0">
                <a:solidFill>
                  <a:schemeClr val="tx1"/>
                </a:solidFill>
                <a:latin typeface="Times New Roman" panose="02020603050405020304" pitchFamily="18" charset="0"/>
                <a:cs typeface="Times New Roman" panose="02020603050405020304" pitchFamily="18" charset="0"/>
              </a:rPr>
              <a:t>e.g.</a:t>
            </a:r>
            <a:r>
              <a:rPr lang="en-US" dirty="0">
                <a:solidFill>
                  <a:schemeClr val="tx1"/>
                </a:solidFill>
                <a:latin typeface="Times New Roman" panose="02020603050405020304" pitchFamily="18" charset="0"/>
                <a:cs typeface="Times New Roman" panose="02020603050405020304" pitchFamily="18" charset="0"/>
              </a:rPr>
              <a:t>, roofing), as long as the GC hires a subcontractor who does possess the relevant license to perform the actual work. The Court noted that the Fourth DCA had recently decided a case directly on point, which the trial judge should have followed and granted the insurer’s MSJ.</a:t>
            </a:r>
          </a:p>
          <a:p>
            <a:endParaRPr lang="en-US" dirty="0"/>
          </a:p>
        </p:txBody>
      </p:sp>
    </p:spTree>
    <p:extLst>
      <p:ext uri="{BB962C8B-B14F-4D97-AF65-F5344CB8AC3E}">
        <p14:creationId xmlns:p14="http://schemas.microsoft.com/office/powerpoint/2010/main" val="3897573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3439B-98AD-2F24-F346-80BDB5831B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63359D-D5F2-0A61-815A-5AD07324D513}"/>
              </a:ext>
            </a:extLst>
          </p:cNvPr>
          <p:cNvSpPr>
            <a:spLocks noGrp="1"/>
          </p:cNvSpPr>
          <p:nvPr>
            <p:ph type="title"/>
          </p:nvPr>
        </p:nvSpPr>
        <p:spPr>
          <a:xfrm>
            <a:off x="548640" y="222094"/>
            <a:ext cx="11091672" cy="1378105"/>
          </a:xfrm>
        </p:spPr>
        <p:txBody>
          <a:bodyPr/>
          <a:lstStyle/>
          <a:p>
            <a:r>
              <a:rPr lang="en-US" b="0" i="1" dirty="0" err="1">
                <a:solidFill>
                  <a:schemeClr val="tx1"/>
                </a:solidFill>
                <a:latin typeface="Times New Roman" panose="02020603050405020304" pitchFamily="18" charset="0"/>
                <a:cs typeface="Times New Roman" panose="02020603050405020304" pitchFamily="18" charset="0"/>
              </a:rPr>
              <a:t>Burzee</a:t>
            </a:r>
            <a:r>
              <a:rPr lang="en-US" b="0" i="1" dirty="0">
                <a:solidFill>
                  <a:schemeClr val="tx1"/>
                </a:solidFill>
                <a:latin typeface="Times New Roman" panose="02020603050405020304" pitchFamily="18" charset="0"/>
                <a:cs typeface="Times New Roman" panose="02020603050405020304" pitchFamily="18" charset="0"/>
              </a:rPr>
              <a:t> v. Am. Traditions Ins. Co.</a:t>
            </a:r>
            <a:r>
              <a:rPr lang="en-US" b="0" dirty="0">
                <a:solidFill>
                  <a:schemeClr val="tx1"/>
                </a:solidFill>
                <a:latin typeface="Times New Roman" panose="02020603050405020304" pitchFamily="18" charset="0"/>
                <a:cs typeface="Times New Roman" panose="02020603050405020304" pitchFamily="18" charset="0"/>
              </a:rPr>
              <a:t> </a:t>
            </a:r>
            <a:br>
              <a:rPr lang="en-US" b="0" dirty="0">
                <a:solidFill>
                  <a:schemeClr val="tx1"/>
                </a:solidFill>
                <a:latin typeface="Times New Roman" panose="02020603050405020304" pitchFamily="18" charset="0"/>
                <a:cs typeface="Times New Roman" panose="02020603050405020304" pitchFamily="18" charset="0"/>
              </a:rPr>
            </a:br>
            <a:r>
              <a:rPr lang="en-US" b="0" dirty="0">
                <a:solidFill>
                  <a:schemeClr val="tx1"/>
                </a:solidFill>
                <a:latin typeface="Times New Roman" panose="02020603050405020304" pitchFamily="18" charset="0"/>
                <a:cs typeface="Times New Roman" panose="02020603050405020304" pitchFamily="18" charset="0"/>
              </a:rPr>
              <a:t>2025 WL 3713963 (Fla. 6th DCA 2025)</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0937657A-D7AF-A4E2-38E9-533F566FD671}"/>
              </a:ext>
            </a:extLst>
          </p:cNvPr>
          <p:cNvSpPr>
            <a:spLocks noGrp="1"/>
          </p:cNvSpPr>
          <p:nvPr>
            <p:ph idx="1"/>
          </p:nvPr>
        </p:nvSpPr>
        <p:spPr>
          <a:xfrm>
            <a:off x="548640" y="1600199"/>
            <a:ext cx="11091672" cy="4528777"/>
          </a:xfrm>
        </p:spPr>
        <p:txBody>
          <a:bodyPr>
            <a:normAutofit/>
          </a:bodyPr>
          <a:lstStyle/>
          <a:p>
            <a:pPr marL="0" marR="0" algn="just">
              <a:lnSpc>
                <a:spcPct val="107000"/>
              </a:lnSpc>
              <a:spcAft>
                <a:spcPts val="800"/>
              </a:spcAft>
              <a:buNone/>
            </a:pPr>
            <a:r>
              <a:rPr lang="en-US" sz="2200" b="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FACTS:</a:t>
            </a:r>
          </a:p>
          <a:p>
            <a:pPr marL="0" marR="0" algn="just">
              <a:lnSpc>
                <a:spcPct val="107000"/>
              </a:lnSpc>
              <a:spcAft>
                <a:spcPts val="800"/>
              </a:spcAft>
              <a:buNone/>
            </a:pPr>
            <a:r>
              <a:rPr lang="en-US" sz="2200" dirty="0">
                <a:solidFill>
                  <a:schemeClr val="tx1"/>
                </a:solidFill>
                <a:latin typeface="Times New Roman" panose="02020603050405020304" pitchFamily="18" charset="0"/>
                <a:cs typeface="Times New Roman" panose="02020603050405020304" pitchFamily="18" charset="0"/>
              </a:rPr>
              <a:t>After the filing of a notice of intent to initiate litigation, the insurer invoked appraisal.  When the appraisal was not completed within 90 days, the insured brought action against homeowner's insurer, alleging breach of contract in connection with claim for property damage, and seeking damages, interest, and attorney fees.  The court dismissed the case as premature.</a:t>
            </a:r>
            <a:endParaRPr lang="en-US" sz="2200"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a:p>
            <a:pPr marL="0" marR="0" algn="just">
              <a:lnSpc>
                <a:spcPct val="107000"/>
              </a:lnSpc>
              <a:spcAft>
                <a:spcPts val="800"/>
              </a:spcAft>
              <a:buNone/>
            </a:pPr>
            <a:r>
              <a:rPr lang="en-US" sz="2200" b="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HOLDING:</a:t>
            </a:r>
          </a:p>
          <a:p>
            <a:pPr marL="0" indent="0" algn="just" fontAlgn="auto">
              <a:buNone/>
            </a:pPr>
            <a:r>
              <a:rPr lang="en-US" sz="22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Reversed.  The statute setting forth </a:t>
            </a:r>
            <a:r>
              <a:rPr lang="en-US" sz="2200" dirty="0">
                <a:solidFill>
                  <a:schemeClr val="tx1"/>
                </a:solidFill>
                <a:latin typeface="Times New Roman" panose="02020603050405020304" pitchFamily="18" charset="0"/>
                <a:cs typeface="Times New Roman" panose="02020603050405020304" pitchFamily="18" charset="0"/>
              </a:rPr>
              <a:t>conditions precedent to filing a lawsuit arising under a residential property insurance policy controlled over language of insured's policy, and insured complied with the statute by filing the notice and filing suit only after the 90 day time period expired.</a:t>
            </a:r>
          </a:p>
        </p:txBody>
      </p:sp>
    </p:spTree>
    <p:extLst>
      <p:ext uri="{BB962C8B-B14F-4D97-AF65-F5344CB8AC3E}">
        <p14:creationId xmlns:p14="http://schemas.microsoft.com/office/powerpoint/2010/main" val="2647844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F22BD2B-3EAC-6A77-F0E5-FAF3FBD515AC}"/>
              </a:ext>
            </a:extLst>
          </p:cNvPr>
          <p:cNvSpPr>
            <a:spLocks noGrp="1"/>
          </p:cNvSpPr>
          <p:nvPr>
            <p:ph type="pic" sz="quarter" idx="13"/>
          </p:nvPr>
        </p:nvSpPr>
        <p:spPr/>
        <p:txBody>
          <a:bodyPr/>
          <a:lstStyle/>
          <a:p>
            <a:endParaRPr lang="en-US"/>
          </a:p>
        </p:txBody>
      </p:sp>
      <p:sp>
        <p:nvSpPr>
          <p:cNvPr id="3" name="Title 2">
            <a:extLst>
              <a:ext uri="{FF2B5EF4-FFF2-40B4-BE49-F238E27FC236}">
                <a16:creationId xmlns:a16="http://schemas.microsoft.com/office/drawing/2014/main" id="{2A45F931-E0DD-719F-6034-142654AE88F6}"/>
              </a:ext>
            </a:extLst>
          </p:cNvPr>
          <p:cNvSpPr>
            <a:spLocks noGrp="1"/>
          </p:cNvSpPr>
          <p:nvPr>
            <p:ph type="ctrTitle"/>
          </p:nvPr>
        </p:nvSpPr>
        <p:spPr/>
        <p:txBody>
          <a:bodyPr/>
          <a:lstStyle/>
          <a:p>
            <a:r>
              <a:rPr lang="en-US" sz="6000" dirty="0">
                <a:latin typeface="Times New Roman" panose="02020603050405020304" pitchFamily="18" charset="0"/>
                <a:cs typeface="Times New Roman" panose="02020603050405020304" pitchFamily="18" charset="0"/>
              </a:rPr>
              <a:t>POLICY CONDITIONS</a:t>
            </a:r>
          </a:p>
        </p:txBody>
      </p:sp>
      <p:sp>
        <p:nvSpPr>
          <p:cNvPr id="4" name="Subtitle 3">
            <a:extLst>
              <a:ext uri="{FF2B5EF4-FFF2-40B4-BE49-F238E27FC236}">
                <a16:creationId xmlns:a16="http://schemas.microsoft.com/office/drawing/2014/main" id="{E03DF5A0-9325-986D-A9A2-F1C868E8133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05008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6FEBA-1FFB-4F63-4294-E49834EC5B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14236C-8984-0C99-46CD-80A9CC59255A}"/>
              </a:ext>
            </a:extLst>
          </p:cNvPr>
          <p:cNvSpPr>
            <a:spLocks noGrp="1"/>
          </p:cNvSpPr>
          <p:nvPr>
            <p:ph type="title"/>
          </p:nvPr>
        </p:nvSpPr>
        <p:spPr>
          <a:xfrm>
            <a:off x="548640" y="222094"/>
            <a:ext cx="11091672" cy="1378105"/>
          </a:xfrm>
        </p:spPr>
        <p:txBody>
          <a:bodyPr/>
          <a:lstStyle/>
          <a:p>
            <a:r>
              <a:rPr lang="en-US" b="0" i="1" dirty="0">
                <a:solidFill>
                  <a:schemeClr val="tx1"/>
                </a:solidFill>
                <a:latin typeface="Times New Roman" panose="02020603050405020304" pitchFamily="18" charset="0"/>
                <a:cs typeface="Times New Roman" panose="02020603050405020304" pitchFamily="18" charset="0"/>
              </a:rPr>
              <a:t>Bouchard v. Citizens Prop. Ins. Corp.</a:t>
            </a:r>
            <a:r>
              <a:rPr lang="en-US" b="0" dirty="0">
                <a:solidFill>
                  <a:schemeClr val="tx1"/>
                </a:solidFill>
                <a:latin typeface="Times New Roman" panose="02020603050405020304" pitchFamily="18" charset="0"/>
                <a:cs typeface="Times New Roman" panose="02020603050405020304" pitchFamily="18" charset="0"/>
              </a:rPr>
              <a:t> </a:t>
            </a:r>
            <a:br>
              <a:rPr lang="en-US" b="0" dirty="0">
                <a:solidFill>
                  <a:schemeClr val="tx1"/>
                </a:solidFill>
                <a:latin typeface="Times New Roman" panose="02020603050405020304" pitchFamily="18" charset="0"/>
                <a:cs typeface="Times New Roman" panose="02020603050405020304" pitchFamily="18" charset="0"/>
              </a:rPr>
            </a:br>
            <a:r>
              <a:rPr lang="en-US" b="0" dirty="0">
                <a:solidFill>
                  <a:schemeClr val="tx1"/>
                </a:solidFill>
                <a:latin typeface="Times New Roman" panose="02020603050405020304" pitchFamily="18" charset="0"/>
                <a:cs typeface="Times New Roman" panose="02020603050405020304" pitchFamily="18" charset="0"/>
              </a:rPr>
              <a:t>406 So. 3d 311 (Fla. 3d DCA 2025)</a:t>
            </a:r>
          </a:p>
        </p:txBody>
      </p:sp>
      <p:sp>
        <p:nvSpPr>
          <p:cNvPr id="4" name="Content Placeholder 3">
            <a:extLst>
              <a:ext uri="{FF2B5EF4-FFF2-40B4-BE49-F238E27FC236}">
                <a16:creationId xmlns:a16="http://schemas.microsoft.com/office/drawing/2014/main" id="{50199D49-ED4A-674B-23A0-3FDF359FCC19}"/>
              </a:ext>
            </a:extLst>
          </p:cNvPr>
          <p:cNvSpPr>
            <a:spLocks noGrp="1"/>
          </p:cNvSpPr>
          <p:nvPr>
            <p:ph idx="1"/>
          </p:nvPr>
        </p:nvSpPr>
        <p:spPr>
          <a:xfrm>
            <a:off x="548640" y="1600199"/>
            <a:ext cx="11091672" cy="4528777"/>
          </a:xfrm>
        </p:spPr>
        <p:txBody>
          <a:bodyPr>
            <a:normAutofit lnSpcReduction="10000"/>
          </a:bodyPr>
          <a:lstStyle/>
          <a:p>
            <a:pPr marL="0" marR="0">
              <a:lnSpc>
                <a:spcPct val="107000"/>
              </a:lnSpc>
              <a:spcAft>
                <a:spcPts val="800"/>
              </a:spcAft>
              <a:buNone/>
            </a:pPr>
            <a:r>
              <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FACTS:</a:t>
            </a:r>
          </a:p>
          <a:p>
            <a:pPr marL="0" marR="0" algn="just">
              <a:lnSpc>
                <a:spcPct val="107000"/>
              </a:lnSpc>
              <a:spcAft>
                <a:spcPts val="800"/>
              </a:spcAft>
              <a:buNone/>
            </a:pPr>
            <a:r>
              <a:rPr lang="en-US" dirty="0">
                <a:solidFill>
                  <a:schemeClr val="tx1"/>
                </a:solidFill>
                <a:latin typeface="Times New Roman" panose="02020603050405020304" pitchFamily="18" charset="0"/>
                <a:cs typeface="Times New Roman" panose="02020603050405020304" pitchFamily="18" charset="0"/>
              </a:rPr>
              <a:t>Insurer denied roof damage claim arising out of Tropical Storm Eta based on 13-month delay in reporting the claim. Trial judge granted summary judgment for insurer based on insured’s breach of the “prompt notice” condition in insured’s policy.</a:t>
            </a:r>
            <a:endPar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Aft>
                <a:spcPts val="800"/>
              </a:spcAft>
              <a:buNone/>
            </a:pPr>
            <a:r>
              <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HOLDING:</a:t>
            </a:r>
          </a:p>
          <a:p>
            <a:pPr marL="0" indent="0" algn="just">
              <a:buNone/>
            </a:pPr>
            <a:r>
              <a:rPr lang="en-US" dirty="0">
                <a:solidFill>
                  <a:schemeClr val="tx1"/>
                </a:solidFill>
                <a:latin typeface="Times New Roman" panose="02020603050405020304" pitchFamily="18" charset="0"/>
                <a:cs typeface="Times New Roman" panose="02020603050405020304" pitchFamily="18" charset="0"/>
              </a:rPr>
              <a:t>Affirmed. Insured conceded the 13-month delay rendered the notice untimely, leaving only the question of whether the delayed notice prejudiced Citizens. Court found the insured failed to rebut presumption of prejudice. Insured relied on affidavit from his expert engineer, but court held it was too conclusory to create a fact question: “The Affidavit simply states that the claimed damage was caused by Tropical Storm Eta and contains no chain of reasoning to support this conclusion.”</a:t>
            </a:r>
          </a:p>
          <a:p>
            <a:endParaRPr lang="en-US" dirty="0"/>
          </a:p>
        </p:txBody>
      </p:sp>
    </p:spTree>
    <p:extLst>
      <p:ext uri="{BB962C8B-B14F-4D97-AF65-F5344CB8AC3E}">
        <p14:creationId xmlns:p14="http://schemas.microsoft.com/office/powerpoint/2010/main" val="1901649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5F9F0537-2E69-4CFF-9042-86411CFD585F}"/>
              </a:ext>
            </a:extLst>
          </p:cNvPr>
          <p:cNvSpPr>
            <a:spLocks noGrp="1"/>
          </p:cNvSpPr>
          <p:nvPr>
            <p:ph type="body" sz="quarter" idx="18"/>
          </p:nvPr>
        </p:nvSpPr>
        <p:spPr>
          <a:xfrm>
            <a:off x="6780921" y="4642511"/>
            <a:ext cx="3811758" cy="1479803"/>
          </a:xfrm>
        </p:spPr>
        <p:txBody>
          <a:bodyPr/>
          <a:lstStyle/>
          <a:p>
            <a:pPr algn="ctr"/>
            <a:r>
              <a:rPr lang="en-US" dirty="0"/>
              <a:t>Russo Lima Appellate Firm, P.A.</a:t>
            </a:r>
          </a:p>
          <a:p>
            <a:pPr algn="ctr"/>
            <a:r>
              <a:rPr lang="en-US" dirty="0"/>
              <a:t>Partner</a:t>
            </a:r>
          </a:p>
        </p:txBody>
      </p:sp>
      <p:sp>
        <p:nvSpPr>
          <p:cNvPr id="24" name="Text Placeholder 23">
            <a:extLst>
              <a:ext uri="{FF2B5EF4-FFF2-40B4-BE49-F238E27FC236}">
                <a16:creationId xmlns:a16="http://schemas.microsoft.com/office/drawing/2014/main" id="{70F5FEC3-326D-44DB-9D55-0F9B7AC96C0A}"/>
              </a:ext>
            </a:extLst>
          </p:cNvPr>
          <p:cNvSpPr>
            <a:spLocks noGrp="1"/>
          </p:cNvSpPr>
          <p:nvPr>
            <p:ph type="body" sz="quarter" idx="17"/>
          </p:nvPr>
        </p:nvSpPr>
        <p:spPr>
          <a:xfrm>
            <a:off x="7543800" y="4355321"/>
            <a:ext cx="2286000" cy="274320"/>
          </a:xfrm>
        </p:spPr>
        <p:txBody>
          <a:bodyPr>
            <a:normAutofit fontScale="92500" lnSpcReduction="10000"/>
          </a:bodyPr>
          <a:lstStyle/>
          <a:p>
            <a:r>
              <a:rPr lang="en-US" dirty="0"/>
              <a:t>Paulo R. Lima, Esq.</a:t>
            </a:r>
          </a:p>
        </p:txBody>
      </p:sp>
      <p:sp>
        <p:nvSpPr>
          <p:cNvPr id="21" name="Text Placeholder 20">
            <a:extLst>
              <a:ext uri="{FF2B5EF4-FFF2-40B4-BE49-F238E27FC236}">
                <a16:creationId xmlns:a16="http://schemas.microsoft.com/office/drawing/2014/main" id="{2F8C0659-2823-4366-B46E-5EF1E3403063}"/>
              </a:ext>
            </a:extLst>
          </p:cNvPr>
          <p:cNvSpPr>
            <a:spLocks noGrp="1"/>
          </p:cNvSpPr>
          <p:nvPr>
            <p:ph type="body" sz="quarter" idx="14"/>
          </p:nvPr>
        </p:nvSpPr>
        <p:spPr>
          <a:xfrm>
            <a:off x="2232077" y="4629641"/>
            <a:ext cx="2511962" cy="1479803"/>
          </a:xfrm>
        </p:spPr>
        <p:txBody>
          <a:bodyPr/>
          <a:lstStyle/>
          <a:p>
            <a:pPr algn="ctr"/>
            <a:r>
              <a:rPr lang="en-US" dirty="0"/>
              <a:t>Cassel &amp; Cassel, P.A.</a:t>
            </a:r>
          </a:p>
          <a:p>
            <a:pPr algn="ctr"/>
            <a:r>
              <a:rPr lang="en-US" dirty="0"/>
              <a:t>Managing Partner</a:t>
            </a:r>
          </a:p>
          <a:p>
            <a:endParaRPr lang="en-US" dirty="0"/>
          </a:p>
        </p:txBody>
      </p:sp>
      <p:sp>
        <p:nvSpPr>
          <p:cNvPr id="20" name="Text Placeholder 19">
            <a:extLst>
              <a:ext uri="{FF2B5EF4-FFF2-40B4-BE49-F238E27FC236}">
                <a16:creationId xmlns:a16="http://schemas.microsoft.com/office/drawing/2014/main" id="{B103FB1D-E337-4AD5-ADCD-D265EF716C5D}"/>
              </a:ext>
            </a:extLst>
          </p:cNvPr>
          <p:cNvSpPr>
            <a:spLocks noGrp="1"/>
          </p:cNvSpPr>
          <p:nvPr>
            <p:ph type="body" sz="quarter" idx="13"/>
          </p:nvPr>
        </p:nvSpPr>
        <p:spPr>
          <a:xfrm>
            <a:off x="1280896" y="4341723"/>
            <a:ext cx="4414324" cy="274320"/>
          </a:xfrm>
        </p:spPr>
        <p:txBody>
          <a:bodyPr>
            <a:normAutofit fontScale="92500" lnSpcReduction="10000"/>
          </a:bodyPr>
          <a:lstStyle/>
          <a:p>
            <a:r>
              <a:rPr lang="en-US" dirty="0"/>
              <a:t>Michael A. Cassel, Esq., LL.M.</a:t>
            </a:r>
          </a:p>
        </p:txBody>
      </p:sp>
      <p:pic>
        <p:nvPicPr>
          <p:cNvPr id="4" name="Picture Placeholder 3" descr="A person in a suit&#10;&#10;AI-generated content may be incorrect.">
            <a:extLst>
              <a:ext uri="{FF2B5EF4-FFF2-40B4-BE49-F238E27FC236}">
                <a16:creationId xmlns:a16="http://schemas.microsoft.com/office/drawing/2014/main" id="{3974D630-03B1-42F8-AD48-5A2B2ACDBF1B}"/>
              </a:ext>
            </a:extLst>
          </p:cNvPr>
          <p:cNvPicPr>
            <a:picLocks noGrp="1" noChangeAspect="1"/>
          </p:cNvPicPr>
          <p:nvPr>
            <p:ph type="pic" sz="quarter" idx="11"/>
          </p:nvPr>
        </p:nvPicPr>
        <p:blipFill>
          <a:blip r:embed="rId2"/>
          <a:srcRect l="2381" t="2886" r="2381" b="2886"/>
          <a:stretch>
            <a:fillRect/>
          </a:stretch>
        </p:blipFill>
        <p:spPr>
          <a:xfrm>
            <a:off x="1870715" y="974446"/>
            <a:ext cx="3234686" cy="3200400"/>
          </a:xfrm>
        </p:spPr>
      </p:pic>
      <p:pic>
        <p:nvPicPr>
          <p:cNvPr id="3" name="Picture Placeholder 2">
            <a:extLst>
              <a:ext uri="{FF2B5EF4-FFF2-40B4-BE49-F238E27FC236}">
                <a16:creationId xmlns:a16="http://schemas.microsoft.com/office/drawing/2014/main" id="{CEB27C04-BD0E-1723-29E5-EEB9016C1015}"/>
              </a:ext>
            </a:extLst>
          </p:cNvPr>
          <p:cNvPicPr>
            <a:picLocks noGrp="1" noChangeAspect="1"/>
          </p:cNvPicPr>
          <p:nvPr>
            <p:ph type="pic" sz="quarter" idx="12"/>
          </p:nvPr>
        </p:nvPicPr>
        <p:blipFill>
          <a:blip r:embed="rId3"/>
          <a:srcRect t="10000" b="10000"/>
          <a:stretch>
            <a:fillRect/>
          </a:stretch>
        </p:blipFill>
        <p:spPr>
          <a:xfrm>
            <a:off x="7086600" y="974446"/>
            <a:ext cx="3200400" cy="32004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pattFill prst="pct50">
            <a:fgClr>
              <a:srgbClr val="44958A"/>
            </a:fgClr>
            <a:bgClr>
              <a:prstClr val="white"/>
            </a:bgClr>
          </a:pattFill>
          <a:ln w="76200" cap="flat" cmpd="sng" algn="ctr">
            <a:solidFill>
              <a:srgbClr val="44958A"/>
            </a:solidFill>
            <a:prstDash val="solid"/>
            <a:miter lim="800000"/>
          </a:ln>
          <a:effectLst/>
        </p:spPr>
      </p:pic>
    </p:spTree>
    <p:extLst>
      <p:ext uri="{BB962C8B-B14F-4D97-AF65-F5344CB8AC3E}">
        <p14:creationId xmlns:p14="http://schemas.microsoft.com/office/powerpoint/2010/main" val="2295051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10178-E758-E801-A571-AF940137FC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C3EE92-8798-90F5-EE97-975980228664}"/>
              </a:ext>
            </a:extLst>
          </p:cNvPr>
          <p:cNvSpPr>
            <a:spLocks noGrp="1"/>
          </p:cNvSpPr>
          <p:nvPr>
            <p:ph type="title"/>
          </p:nvPr>
        </p:nvSpPr>
        <p:spPr>
          <a:xfrm>
            <a:off x="548640" y="222094"/>
            <a:ext cx="11091672" cy="1378105"/>
          </a:xfrm>
        </p:spPr>
        <p:txBody>
          <a:bodyPr/>
          <a:lstStyle/>
          <a:p>
            <a:r>
              <a:rPr lang="en-US" b="0" i="1" dirty="0">
                <a:solidFill>
                  <a:schemeClr val="tx1"/>
                </a:solidFill>
                <a:latin typeface="Times New Roman" panose="02020603050405020304" pitchFamily="18" charset="0"/>
                <a:cs typeface="Times New Roman" panose="02020603050405020304" pitchFamily="18" charset="0"/>
              </a:rPr>
              <a:t>Universal Prop. &amp; Cas. Ins. Co. v. Yager</a:t>
            </a:r>
            <a:r>
              <a:rPr lang="en-US" b="0" dirty="0">
                <a:solidFill>
                  <a:schemeClr val="tx1"/>
                </a:solidFill>
                <a:latin typeface="Times New Roman" panose="02020603050405020304" pitchFamily="18" charset="0"/>
                <a:cs typeface="Times New Roman" panose="02020603050405020304" pitchFamily="18" charset="0"/>
              </a:rPr>
              <a:t> </a:t>
            </a:r>
            <a:br>
              <a:rPr lang="en-US" b="0" dirty="0">
                <a:solidFill>
                  <a:schemeClr val="tx1"/>
                </a:solidFill>
                <a:latin typeface="Times New Roman" panose="02020603050405020304" pitchFamily="18" charset="0"/>
                <a:cs typeface="Times New Roman" panose="02020603050405020304" pitchFamily="18" charset="0"/>
              </a:rPr>
            </a:br>
            <a:r>
              <a:rPr lang="en-US" b="0" dirty="0">
                <a:solidFill>
                  <a:schemeClr val="tx1"/>
                </a:solidFill>
                <a:latin typeface="Times New Roman" panose="02020603050405020304" pitchFamily="18" charset="0"/>
                <a:cs typeface="Times New Roman" panose="02020603050405020304" pitchFamily="18" charset="0"/>
              </a:rPr>
              <a:t>(Fla. 4th DCA 2025)</a:t>
            </a:r>
          </a:p>
        </p:txBody>
      </p:sp>
      <p:sp>
        <p:nvSpPr>
          <p:cNvPr id="4" name="Content Placeholder 3">
            <a:extLst>
              <a:ext uri="{FF2B5EF4-FFF2-40B4-BE49-F238E27FC236}">
                <a16:creationId xmlns:a16="http://schemas.microsoft.com/office/drawing/2014/main" id="{E5F3F59A-9DB6-1801-B592-45263B52610D}"/>
              </a:ext>
            </a:extLst>
          </p:cNvPr>
          <p:cNvSpPr>
            <a:spLocks noGrp="1"/>
          </p:cNvSpPr>
          <p:nvPr>
            <p:ph idx="1"/>
          </p:nvPr>
        </p:nvSpPr>
        <p:spPr>
          <a:xfrm>
            <a:off x="548640" y="1600199"/>
            <a:ext cx="11091672" cy="4528777"/>
          </a:xfrm>
        </p:spPr>
        <p:txBody>
          <a:bodyPr>
            <a:normAutofit fontScale="92500"/>
          </a:bodyPr>
          <a:lstStyle/>
          <a:p>
            <a:pPr marL="0" marR="0">
              <a:lnSpc>
                <a:spcPct val="107000"/>
              </a:lnSpc>
              <a:spcAft>
                <a:spcPts val="800"/>
              </a:spcAft>
              <a:buNone/>
            </a:pPr>
            <a:r>
              <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FACTS:</a:t>
            </a:r>
          </a:p>
          <a:p>
            <a:pPr marL="0" marR="0" algn="just">
              <a:lnSpc>
                <a:spcPct val="107000"/>
              </a:lnSpc>
              <a:spcAft>
                <a:spcPts val="800"/>
              </a:spcAft>
              <a:buNone/>
            </a:pPr>
            <a:r>
              <a:rPr lang="en-US" dirty="0">
                <a:solidFill>
                  <a:schemeClr val="tx1"/>
                </a:solidFill>
                <a:latin typeface="Times New Roman" panose="02020603050405020304" pitchFamily="18" charset="0"/>
                <a:cs typeface="Times New Roman" panose="02020603050405020304" pitchFamily="18" charset="0"/>
              </a:rPr>
              <a:t>Trial court granted partial summary judgment on insurer’s “prompt notice” affirmative defense. Court found Universal waived that defense because it made a pre-suit payment on the claim. Universal appealed, arguing (1) insureds never pled waiver in a reply, and (2) even if insureds had pled waiver, the pre-suit payment did not result in waiver of the prompt notice defense.</a:t>
            </a:r>
            <a:endPar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Aft>
                <a:spcPts val="800"/>
              </a:spcAft>
              <a:buNone/>
            </a:pPr>
            <a:r>
              <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HOLDING:</a:t>
            </a:r>
          </a:p>
          <a:p>
            <a:pPr marL="0" indent="0" algn="just">
              <a:buNone/>
            </a:pPr>
            <a:r>
              <a:rPr lang="en-US" dirty="0">
                <a:solidFill>
                  <a:schemeClr val="tx1"/>
                </a:solidFill>
                <a:latin typeface="Times New Roman" panose="02020603050405020304" pitchFamily="18" charset="0"/>
                <a:cs typeface="Times New Roman" panose="02020603050405020304" pitchFamily="18" charset="0"/>
              </a:rPr>
              <a:t>Reversed on both procedural and substantive grounds. Insureds’ failure to plead waiver in their reply to Universal’s affirmative defenses precluded trial court from considering the issue on summary judgment. Additionally, “an insurer is not precluded from presenting its ‘prompt notice’ defense despite its initial acceptance of coverage and issuance of partial payment.”</a:t>
            </a:r>
          </a:p>
          <a:p>
            <a:endParaRPr lang="en-US" dirty="0"/>
          </a:p>
        </p:txBody>
      </p:sp>
    </p:spTree>
    <p:extLst>
      <p:ext uri="{BB962C8B-B14F-4D97-AF65-F5344CB8AC3E}">
        <p14:creationId xmlns:p14="http://schemas.microsoft.com/office/powerpoint/2010/main" val="3937646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3439B-98AD-2F24-F346-80BDB5831B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63359D-D5F2-0A61-815A-5AD07324D513}"/>
              </a:ext>
            </a:extLst>
          </p:cNvPr>
          <p:cNvSpPr>
            <a:spLocks noGrp="1"/>
          </p:cNvSpPr>
          <p:nvPr>
            <p:ph type="title"/>
          </p:nvPr>
        </p:nvSpPr>
        <p:spPr>
          <a:xfrm>
            <a:off x="548640" y="222094"/>
            <a:ext cx="11091672" cy="1378105"/>
          </a:xfrm>
        </p:spPr>
        <p:txBody>
          <a:bodyPr/>
          <a:lstStyle/>
          <a:p>
            <a:r>
              <a:rPr lang="en-US" b="0" i="1" dirty="0">
                <a:solidFill>
                  <a:schemeClr val="tx1"/>
                </a:solidFill>
                <a:latin typeface="Times New Roman" panose="02020603050405020304" pitchFamily="18" charset="0"/>
                <a:cs typeface="Times New Roman" panose="02020603050405020304" pitchFamily="18" charset="0"/>
              </a:rPr>
              <a:t>Bryan-Wilson v. Universal Prop. &amp; Cas. Ins. Co.</a:t>
            </a:r>
            <a:br>
              <a:rPr lang="en-US" b="0" i="1" dirty="0">
                <a:solidFill>
                  <a:schemeClr val="tx1"/>
                </a:solidFill>
                <a:latin typeface="Times New Roman" panose="02020603050405020304" pitchFamily="18" charset="0"/>
                <a:cs typeface="Times New Roman" panose="02020603050405020304" pitchFamily="18" charset="0"/>
              </a:rPr>
            </a:br>
            <a:r>
              <a:rPr lang="en-US" b="0" dirty="0">
                <a:solidFill>
                  <a:schemeClr val="tx1"/>
                </a:solidFill>
                <a:latin typeface="Times New Roman" panose="02020603050405020304" pitchFamily="18" charset="0"/>
                <a:cs typeface="Times New Roman" panose="02020603050405020304" pitchFamily="18" charset="0"/>
              </a:rPr>
              <a:t>2025 WL 3648732 (Fla. 4th DCA 2025)</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0937657A-D7AF-A4E2-38E9-533F566FD671}"/>
              </a:ext>
            </a:extLst>
          </p:cNvPr>
          <p:cNvSpPr>
            <a:spLocks noGrp="1"/>
          </p:cNvSpPr>
          <p:nvPr>
            <p:ph idx="1"/>
          </p:nvPr>
        </p:nvSpPr>
        <p:spPr>
          <a:xfrm>
            <a:off x="548640" y="1600199"/>
            <a:ext cx="11091672" cy="4528777"/>
          </a:xfrm>
        </p:spPr>
        <p:txBody>
          <a:bodyPr>
            <a:normAutofit fontScale="92500"/>
          </a:bodyPr>
          <a:lstStyle/>
          <a:p>
            <a:pPr marL="0" marR="0" algn="just">
              <a:lnSpc>
                <a:spcPct val="107000"/>
              </a:lnSpc>
              <a:spcAft>
                <a:spcPts val="800"/>
              </a:spcAft>
              <a:buNone/>
            </a:pPr>
            <a:r>
              <a:rPr lang="en-US" b="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FACTS:</a:t>
            </a:r>
          </a:p>
          <a:p>
            <a:pPr marL="0" marR="0" algn="just">
              <a:lnSpc>
                <a:spcPct val="107000"/>
              </a:lnSpc>
              <a:spcAft>
                <a:spcPts val="800"/>
              </a:spcAft>
              <a:buNone/>
            </a:pPr>
            <a:r>
              <a:rPr lang="en-US" dirty="0">
                <a:solidFill>
                  <a:schemeClr val="tx1"/>
                </a:solidFill>
                <a:latin typeface="Times New Roman" panose="02020603050405020304" pitchFamily="18" charset="0"/>
                <a:cs typeface="Times New Roman" panose="02020603050405020304" pitchFamily="18" charset="0"/>
              </a:rPr>
              <a:t>Insured homeowners brought action against insurer, alleging insurer breached homeowners' policy by failing to properly cover costs to tear out and replace portions of their home to determine cause of water damage. The court denied homeowners' motion for directed verdict and entered judgment for insurer based on jury verdict finding homeowners' failure to provide prompt notice of loss event had prejudiced insurer. </a:t>
            </a:r>
            <a:endParaRPr 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a:p>
            <a:pPr marL="0" marR="0" algn="just">
              <a:lnSpc>
                <a:spcPct val="107000"/>
              </a:lnSpc>
              <a:spcAft>
                <a:spcPts val="800"/>
              </a:spcAft>
              <a:buNone/>
            </a:pPr>
            <a:r>
              <a:rPr lang="en-US" b="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HOLDING:</a:t>
            </a:r>
          </a:p>
          <a:p>
            <a:pPr marL="0" marR="0" algn="just">
              <a:lnSpc>
                <a:spcPct val="107000"/>
              </a:lnSpc>
              <a:spcAft>
                <a:spcPts val="800"/>
              </a:spcAft>
              <a:buNone/>
            </a:pPr>
            <a:r>
              <a:rPr 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Reversed.  Despite a 58-day delay in notice, the insurer inspected the loss, determined causation, and issued payment. Because there was no evidence that anything changed during those 58 days, directed verdict should have been entered in favor of the homeowner that no prejudice occurred.</a:t>
            </a:r>
          </a:p>
          <a:p>
            <a:endParaRPr lang="en-US" dirty="0"/>
          </a:p>
        </p:txBody>
      </p:sp>
    </p:spTree>
    <p:extLst>
      <p:ext uri="{BB962C8B-B14F-4D97-AF65-F5344CB8AC3E}">
        <p14:creationId xmlns:p14="http://schemas.microsoft.com/office/powerpoint/2010/main" val="2964923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43CE5-67C0-420D-EB30-B561E73D1B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D416A4-F9DB-129D-C50E-D19F16FD9319}"/>
              </a:ext>
            </a:extLst>
          </p:cNvPr>
          <p:cNvSpPr>
            <a:spLocks noGrp="1"/>
          </p:cNvSpPr>
          <p:nvPr>
            <p:ph type="title"/>
          </p:nvPr>
        </p:nvSpPr>
        <p:spPr>
          <a:xfrm>
            <a:off x="548640" y="222094"/>
            <a:ext cx="11091672" cy="1378105"/>
          </a:xfrm>
        </p:spPr>
        <p:txBody>
          <a:bodyPr/>
          <a:lstStyle/>
          <a:p>
            <a:r>
              <a:rPr lang="en-US" b="0" i="1" dirty="0">
                <a:solidFill>
                  <a:schemeClr val="tx1"/>
                </a:solidFill>
                <a:latin typeface="Times New Roman" panose="02020603050405020304" pitchFamily="18" charset="0"/>
                <a:cs typeface="Times New Roman" panose="02020603050405020304" pitchFamily="18" charset="0"/>
              </a:rPr>
              <a:t>Sec. First Ins. Co. v. Moreno</a:t>
            </a:r>
            <a:br>
              <a:rPr lang="en-US" b="0" i="1" dirty="0">
                <a:solidFill>
                  <a:schemeClr val="tx1"/>
                </a:solidFill>
                <a:latin typeface="Times New Roman" panose="02020603050405020304" pitchFamily="18" charset="0"/>
                <a:cs typeface="Times New Roman" panose="02020603050405020304" pitchFamily="18" charset="0"/>
              </a:rPr>
            </a:br>
            <a:r>
              <a:rPr lang="en-US" b="0" dirty="0">
                <a:solidFill>
                  <a:schemeClr val="tx1"/>
                </a:solidFill>
                <a:latin typeface="Times New Roman" panose="02020603050405020304" pitchFamily="18" charset="0"/>
                <a:cs typeface="Times New Roman" panose="02020603050405020304" pitchFamily="18" charset="0"/>
              </a:rPr>
              <a:t>2026 WL 40946 (Fla. 3d DCA 2026)</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9ED7F806-5B0C-DC6C-7DF8-960453A9B2AC}"/>
              </a:ext>
            </a:extLst>
          </p:cNvPr>
          <p:cNvSpPr>
            <a:spLocks noGrp="1"/>
          </p:cNvSpPr>
          <p:nvPr>
            <p:ph idx="1"/>
          </p:nvPr>
        </p:nvSpPr>
        <p:spPr>
          <a:xfrm>
            <a:off x="548640" y="1600199"/>
            <a:ext cx="11091672" cy="4528777"/>
          </a:xfrm>
        </p:spPr>
        <p:txBody>
          <a:bodyPr>
            <a:normAutofit fontScale="92500"/>
          </a:bodyPr>
          <a:lstStyle/>
          <a:p>
            <a:pPr marL="0" marR="0" algn="just">
              <a:lnSpc>
                <a:spcPct val="107000"/>
              </a:lnSpc>
              <a:spcAft>
                <a:spcPts val="800"/>
              </a:spcAft>
              <a:buNone/>
            </a:pPr>
            <a:r>
              <a:rPr lang="en-US" b="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FACTS:</a:t>
            </a:r>
          </a:p>
          <a:p>
            <a:pPr marL="0" marR="0" algn="just">
              <a:lnSpc>
                <a:spcPct val="107000"/>
              </a:lnSpc>
              <a:spcAft>
                <a:spcPts val="800"/>
              </a:spcAft>
              <a:buNone/>
            </a:pPr>
            <a:r>
              <a:rPr 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The insured submitted a claim for hurricane damages two and a half years after the date of loss.  The carrier found the covered damages to be below the deductible but denied the remaining damages based on policy exclusions.  The court denied the carrier’s motion for directed verdict on the prompt notice defense and entered judgment in favor of the insured based on the jury verdict.</a:t>
            </a:r>
          </a:p>
          <a:p>
            <a:pPr marL="0" marR="0" algn="just">
              <a:lnSpc>
                <a:spcPct val="107000"/>
              </a:lnSpc>
              <a:spcAft>
                <a:spcPts val="800"/>
              </a:spcAft>
              <a:buNone/>
            </a:pPr>
            <a:r>
              <a:rPr lang="en-US" b="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HOLDING:</a:t>
            </a:r>
          </a:p>
          <a:p>
            <a:pPr marL="0" indent="0" algn="just">
              <a:buNone/>
            </a:pPr>
            <a:r>
              <a:rPr 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Reversed.  Based on the facts presented, the claim was not reported timely as a matter of law and directed verdict should have been entered in favor of the carrier.  Because the jury did not reach the second prong of the two prong test, the case was remanded for a trial on prejudice.</a:t>
            </a:r>
          </a:p>
          <a:p>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378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FF07E-F334-378E-9003-CA2ABBFD8E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13A358-665C-7E2D-E9C4-D59D6878F9BD}"/>
              </a:ext>
            </a:extLst>
          </p:cNvPr>
          <p:cNvSpPr>
            <a:spLocks noGrp="1"/>
          </p:cNvSpPr>
          <p:nvPr>
            <p:ph type="title"/>
          </p:nvPr>
        </p:nvSpPr>
        <p:spPr>
          <a:xfrm>
            <a:off x="548640" y="222094"/>
            <a:ext cx="11091672" cy="1378105"/>
          </a:xfrm>
        </p:spPr>
        <p:txBody>
          <a:bodyPr/>
          <a:lstStyle/>
          <a:p>
            <a:r>
              <a:rPr lang="en-US" b="0" i="1" dirty="0">
                <a:solidFill>
                  <a:schemeClr val="tx1"/>
                </a:solidFill>
                <a:latin typeface="Times New Roman" panose="02020603050405020304" pitchFamily="18" charset="0"/>
                <a:cs typeface="Times New Roman" panose="02020603050405020304" pitchFamily="18" charset="0"/>
              </a:rPr>
              <a:t>Florida Ins. Guar. Ass'n v. Mauger</a:t>
            </a:r>
            <a:br>
              <a:rPr lang="en-US" b="0" i="1" dirty="0">
                <a:solidFill>
                  <a:schemeClr val="tx1"/>
                </a:solidFill>
                <a:latin typeface="Times New Roman" panose="02020603050405020304" pitchFamily="18" charset="0"/>
                <a:cs typeface="Times New Roman" panose="02020603050405020304" pitchFamily="18" charset="0"/>
              </a:rPr>
            </a:br>
            <a:r>
              <a:rPr lang="en-US" b="0" dirty="0">
                <a:solidFill>
                  <a:schemeClr val="tx1"/>
                </a:solidFill>
                <a:latin typeface="Times New Roman" panose="02020603050405020304" pitchFamily="18" charset="0"/>
                <a:cs typeface="Times New Roman" panose="02020603050405020304" pitchFamily="18" charset="0"/>
              </a:rPr>
              <a:t>415 So. 3d 755 (Fla. 5th DCA 2025)</a:t>
            </a:r>
            <a:r>
              <a:rPr lang="en-US" dirty="0">
                <a:solidFill>
                  <a:schemeClr val="tx1"/>
                </a:solidFill>
                <a:latin typeface="Times New Roman" panose="02020603050405020304" pitchFamily="18" charset="0"/>
                <a:cs typeface="Times New Roman" panose="02020603050405020304" pitchFamily="18" charset="0"/>
              </a:rPr>
              <a:t> </a:t>
            </a:r>
          </a:p>
        </p:txBody>
      </p:sp>
      <p:sp>
        <p:nvSpPr>
          <p:cNvPr id="4" name="Content Placeholder 3">
            <a:extLst>
              <a:ext uri="{FF2B5EF4-FFF2-40B4-BE49-F238E27FC236}">
                <a16:creationId xmlns:a16="http://schemas.microsoft.com/office/drawing/2014/main" id="{302205BB-E5ED-B3F6-6723-DCC26E54579E}"/>
              </a:ext>
            </a:extLst>
          </p:cNvPr>
          <p:cNvSpPr>
            <a:spLocks noGrp="1"/>
          </p:cNvSpPr>
          <p:nvPr>
            <p:ph idx="1"/>
          </p:nvPr>
        </p:nvSpPr>
        <p:spPr>
          <a:xfrm>
            <a:off x="548640" y="1600199"/>
            <a:ext cx="11091672" cy="4528777"/>
          </a:xfrm>
        </p:spPr>
        <p:txBody>
          <a:bodyPr>
            <a:normAutofit/>
          </a:bodyPr>
          <a:lstStyle/>
          <a:p>
            <a:pPr marL="0" indent="0" algn="just">
              <a:buNone/>
            </a:pPr>
            <a:r>
              <a:rPr lang="en-US" b="1" dirty="0">
                <a:latin typeface="Times New Roman" panose="02020603050405020304" pitchFamily="18" charset="0"/>
                <a:ea typeface="Arial" panose="020B0604020202020204" pitchFamily="34" charset="0"/>
                <a:cs typeface="Times New Roman" panose="02020603050405020304" pitchFamily="18" charset="0"/>
              </a:rPr>
              <a:t>FACTS:</a:t>
            </a:r>
          </a:p>
          <a:p>
            <a:pPr marL="0" indent="0" algn="just">
              <a:buNone/>
            </a:pPr>
            <a:r>
              <a:rPr lang="en-US" dirty="0">
                <a:latin typeface="Times New Roman" panose="02020603050405020304" pitchFamily="18" charset="0"/>
                <a:ea typeface="Arial" panose="020B0604020202020204" pitchFamily="34" charset="0"/>
                <a:cs typeface="Times New Roman" panose="02020603050405020304" pitchFamily="18" charset="0"/>
              </a:rPr>
              <a:t>The trial court enter summary judgment in favor of the insured holding that a co-insured could not have coverage disclaimed based on the policy’s fraud provision if the co-insured was innocent of any alleged fraud.</a:t>
            </a:r>
          </a:p>
          <a:p>
            <a:pPr marL="0" indent="0" algn="just">
              <a:buNone/>
            </a:pPr>
            <a:r>
              <a:rPr lang="en-US" b="1" dirty="0">
                <a:latin typeface="Times New Roman" panose="02020603050405020304" pitchFamily="18" charset="0"/>
                <a:ea typeface="Arial" panose="020B0604020202020204" pitchFamily="34" charset="0"/>
                <a:cs typeface="Times New Roman" panose="02020603050405020304" pitchFamily="18" charset="0"/>
              </a:rPr>
              <a:t>HOLDING:</a:t>
            </a:r>
          </a:p>
          <a:p>
            <a:pPr marL="0" indent="0" algn="just">
              <a:buNone/>
            </a:pPr>
            <a:r>
              <a:rPr lang="en-US" dirty="0">
                <a:latin typeface="Times New Roman" panose="02020603050405020304" pitchFamily="18" charset="0"/>
                <a:cs typeface="Times New Roman" panose="02020603050405020304" pitchFamily="18" charset="0"/>
              </a:rPr>
              <a:t>Affirmed in part, reversed in part.  The court held that violation of the fraud or concealment provision would void the policy for all insureds regardless of whether all insureds violated it.  Whether the violation of the fraud or concealment provision occurred remained open as an issue of fact.</a:t>
            </a:r>
          </a:p>
        </p:txBody>
      </p:sp>
    </p:spTree>
    <p:extLst>
      <p:ext uri="{BB962C8B-B14F-4D97-AF65-F5344CB8AC3E}">
        <p14:creationId xmlns:p14="http://schemas.microsoft.com/office/powerpoint/2010/main" val="1745068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43CE5-67C0-420D-EB30-B561E73D1B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D416A4-F9DB-129D-C50E-D19F16FD9319}"/>
              </a:ext>
            </a:extLst>
          </p:cNvPr>
          <p:cNvSpPr>
            <a:spLocks noGrp="1"/>
          </p:cNvSpPr>
          <p:nvPr>
            <p:ph type="title"/>
          </p:nvPr>
        </p:nvSpPr>
        <p:spPr>
          <a:xfrm>
            <a:off x="548640" y="222094"/>
            <a:ext cx="11091672" cy="1378105"/>
          </a:xfrm>
        </p:spPr>
        <p:txBody>
          <a:bodyPr/>
          <a:lstStyle/>
          <a:p>
            <a:r>
              <a:rPr lang="fr-FR" b="0" i="1" dirty="0">
                <a:solidFill>
                  <a:schemeClr val="tx1"/>
                </a:solidFill>
                <a:latin typeface="Times New Roman" panose="02020603050405020304" pitchFamily="18" charset="0"/>
                <a:cs typeface="Times New Roman" panose="02020603050405020304" pitchFamily="18" charset="0"/>
              </a:rPr>
              <a:t>Universal Prop. &amp; Cas. Ins. Co. v. </a:t>
            </a:r>
            <a:r>
              <a:rPr lang="fr-FR" b="0" i="1" dirty="0" err="1">
                <a:solidFill>
                  <a:schemeClr val="tx1"/>
                </a:solidFill>
                <a:latin typeface="Times New Roman" panose="02020603050405020304" pitchFamily="18" charset="0"/>
                <a:cs typeface="Times New Roman" panose="02020603050405020304" pitchFamily="18" charset="0"/>
              </a:rPr>
              <a:t>Suffrat</a:t>
            </a:r>
            <a:br>
              <a:rPr lang="fr-FR" b="0" i="1" dirty="0">
                <a:solidFill>
                  <a:schemeClr val="tx1"/>
                </a:solidFill>
                <a:latin typeface="Times New Roman" panose="02020603050405020304" pitchFamily="18" charset="0"/>
                <a:cs typeface="Times New Roman" panose="02020603050405020304" pitchFamily="18" charset="0"/>
              </a:rPr>
            </a:br>
            <a:r>
              <a:rPr lang="fr-FR" b="0" dirty="0">
                <a:solidFill>
                  <a:schemeClr val="tx1"/>
                </a:solidFill>
                <a:latin typeface="Times New Roman" panose="02020603050405020304" pitchFamily="18" charset="0"/>
                <a:cs typeface="Times New Roman" panose="02020603050405020304" pitchFamily="18" charset="0"/>
              </a:rPr>
              <a:t>2025 WL 3085044 (Fla. 3d DCA 2025)</a:t>
            </a:r>
            <a:r>
              <a:rPr lang="en-US" dirty="0">
                <a:solidFill>
                  <a:schemeClr val="tx1"/>
                </a:solidFill>
                <a:latin typeface="Times New Roman" panose="02020603050405020304" pitchFamily="18" charset="0"/>
                <a:cs typeface="Times New Roman" panose="02020603050405020304" pitchFamily="18" charset="0"/>
              </a:rPr>
              <a:t> </a:t>
            </a:r>
          </a:p>
        </p:txBody>
      </p:sp>
      <p:sp>
        <p:nvSpPr>
          <p:cNvPr id="4" name="Content Placeholder 3">
            <a:extLst>
              <a:ext uri="{FF2B5EF4-FFF2-40B4-BE49-F238E27FC236}">
                <a16:creationId xmlns:a16="http://schemas.microsoft.com/office/drawing/2014/main" id="{9ED7F806-5B0C-DC6C-7DF8-960453A9B2AC}"/>
              </a:ext>
            </a:extLst>
          </p:cNvPr>
          <p:cNvSpPr>
            <a:spLocks noGrp="1"/>
          </p:cNvSpPr>
          <p:nvPr>
            <p:ph idx="1"/>
          </p:nvPr>
        </p:nvSpPr>
        <p:spPr>
          <a:xfrm>
            <a:off x="548640" y="1600199"/>
            <a:ext cx="11091672" cy="4528777"/>
          </a:xfrm>
        </p:spPr>
        <p:txBody>
          <a:bodyPr>
            <a:normAutofit fontScale="92500" lnSpcReduction="10000"/>
          </a:bodyPr>
          <a:lstStyle/>
          <a:p>
            <a:pPr marL="0" marR="0" algn="just">
              <a:lnSpc>
                <a:spcPct val="107000"/>
              </a:lnSpc>
              <a:spcAft>
                <a:spcPts val="800"/>
              </a:spcAft>
              <a:buNone/>
            </a:pPr>
            <a:r>
              <a:rPr lang="en-US" b="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FACTS:</a:t>
            </a:r>
          </a:p>
          <a:p>
            <a:pPr marL="0" marR="0" algn="just">
              <a:lnSpc>
                <a:spcPct val="107000"/>
              </a:lnSpc>
              <a:spcAft>
                <a:spcPts val="800"/>
              </a:spcAft>
              <a:buNone/>
            </a:pPr>
            <a:r>
              <a:rPr lang="en-US" dirty="0">
                <a:solidFill>
                  <a:schemeClr val="tx1"/>
                </a:solidFill>
                <a:latin typeface="Times New Roman" panose="02020603050405020304" pitchFamily="18" charset="0"/>
                <a:cs typeface="Times New Roman" panose="02020603050405020304" pitchFamily="18" charset="0"/>
              </a:rPr>
              <a:t>Homeowner who suffered property damage from hurricane brought declaratory judgment action against property insurer after denying homeowner's claim based on failure to provide prompt notice of loss. The court denied insurer's motion to dismiss for homeowner's failure to plead she provided pre-suit notice of intent to initiate litigation, granted homeowner's motion for directed verdict striking insurer's late-notice defense, and following a jury verdict in favor of homeowner, denied insurer's motion to set aside the verdict or for a new trial.</a:t>
            </a:r>
            <a:endParaRPr 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a:p>
            <a:pPr marL="0" marR="0" algn="just">
              <a:lnSpc>
                <a:spcPct val="107000"/>
              </a:lnSpc>
              <a:spcAft>
                <a:spcPts val="800"/>
              </a:spcAft>
              <a:buNone/>
            </a:pPr>
            <a:r>
              <a:rPr lang="en-US" b="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HOLDING:</a:t>
            </a:r>
          </a:p>
          <a:p>
            <a:pPr marL="0" marR="0" algn="just">
              <a:lnSpc>
                <a:spcPct val="107000"/>
              </a:lnSpc>
              <a:spcAft>
                <a:spcPts val="800"/>
              </a:spcAft>
              <a:buNone/>
            </a:pPr>
            <a:r>
              <a:rPr 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Reversed.  The trial court erred in denying the motion to dismiss regarding the failure to provide a pre-suit notice of intent to initiate litigation.  Additionally, the court erred in granting directed verdict on the late notice defense as defendants are entitled to plead alternative defenses.  </a:t>
            </a:r>
          </a:p>
          <a:p>
            <a:endParaRPr 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8471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3439B-98AD-2F24-F346-80BDB5831B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63359D-D5F2-0A61-815A-5AD07324D513}"/>
              </a:ext>
            </a:extLst>
          </p:cNvPr>
          <p:cNvSpPr>
            <a:spLocks noGrp="1"/>
          </p:cNvSpPr>
          <p:nvPr>
            <p:ph type="title"/>
          </p:nvPr>
        </p:nvSpPr>
        <p:spPr>
          <a:xfrm>
            <a:off x="548640" y="222094"/>
            <a:ext cx="11091672" cy="1378105"/>
          </a:xfrm>
        </p:spPr>
        <p:txBody>
          <a:bodyPr/>
          <a:lstStyle/>
          <a:p>
            <a:r>
              <a:rPr lang="en-US" b="0" i="1" dirty="0">
                <a:solidFill>
                  <a:schemeClr val="tx1"/>
                </a:solidFill>
                <a:latin typeface="Times New Roman" panose="02020603050405020304" pitchFamily="18" charset="0"/>
                <a:cs typeface="Times New Roman" panose="02020603050405020304" pitchFamily="18" charset="0"/>
              </a:rPr>
              <a:t>Universal Prop. &amp; Cas. Ins. Co. v. Griffin</a:t>
            </a:r>
            <a:br>
              <a:rPr lang="en-US" b="0" i="1" dirty="0">
                <a:solidFill>
                  <a:schemeClr val="tx1"/>
                </a:solidFill>
                <a:latin typeface="Times New Roman" panose="02020603050405020304" pitchFamily="18" charset="0"/>
                <a:cs typeface="Times New Roman" panose="02020603050405020304" pitchFamily="18" charset="0"/>
              </a:rPr>
            </a:br>
            <a:r>
              <a:rPr lang="en-US" b="0" i="1" dirty="0">
                <a:solidFill>
                  <a:schemeClr val="tx1"/>
                </a:solidFill>
                <a:latin typeface="Times New Roman" panose="02020603050405020304" pitchFamily="18" charset="0"/>
                <a:cs typeface="Times New Roman" panose="02020603050405020304" pitchFamily="18" charset="0"/>
              </a:rPr>
              <a:t>4D2024-1332, 51 Fla. L. Weekly D352b. Feb. 25, 2026</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0937657A-D7AF-A4E2-38E9-533F566FD671}"/>
              </a:ext>
            </a:extLst>
          </p:cNvPr>
          <p:cNvSpPr>
            <a:spLocks noGrp="1"/>
          </p:cNvSpPr>
          <p:nvPr>
            <p:ph idx="1"/>
          </p:nvPr>
        </p:nvSpPr>
        <p:spPr>
          <a:xfrm>
            <a:off x="548640" y="1600199"/>
            <a:ext cx="11091672" cy="4528777"/>
          </a:xfrm>
        </p:spPr>
        <p:txBody>
          <a:bodyPr>
            <a:noAutofit/>
          </a:bodyPr>
          <a:lstStyle/>
          <a:p>
            <a:pPr marL="0" marR="0" algn="just">
              <a:lnSpc>
                <a:spcPct val="107000"/>
              </a:lnSpc>
              <a:spcAft>
                <a:spcPts val="800"/>
              </a:spcAft>
              <a:buNone/>
            </a:pPr>
            <a:r>
              <a:rPr lang="en-US" sz="2200" b="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FACTS:</a:t>
            </a:r>
          </a:p>
          <a:p>
            <a:pPr marL="0" marR="0" algn="just">
              <a:lnSpc>
                <a:spcPct val="107000"/>
              </a:lnSpc>
              <a:spcAft>
                <a:spcPts val="800"/>
              </a:spcAft>
              <a:buNone/>
            </a:pPr>
            <a:r>
              <a:rPr lang="en-US" sz="2200" dirty="0">
                <a:solidFill>
                  <a:schemeClr val="tx1"/>
                </a:solidFill>
                <a:latin typeface="Times New Roman" panose="02020603050405020304" pitchFamily="18" charset="0"/>
                <a:cs typeface="Times New Roman" panose="02020603050405020304" pitchFamily="18" charset="0"/>
              </a:rPr>
              <a:t>The insured did not file a Notice of Intent to Initiate Litigation.  The carrier moved to dismiss which the court denied.  After the 4th DCA issued its opinion in </a:t>
            </a:r>
            <a:r>
              <a:rPr lang="en-US" sz="2200" i="1" dirty="0">
                <a:solidFill>
                  <a:schemeClr val="tx1"/>
                </a:solidFill>
                <a:latin typeface="Times New Roman" panose="02020603050405020304" pitchFamily="18" charset="0"/>
                <a:cs typeface="Times New Roman" panose="02020603050405020304" pitchFamily="18" charset="0"/>
              </a:rPr>
              <a:t>Cole v. Universal Property &amp; Casualty Insurance Co.</a:t>
            </a:r>
            <a:r>
              <a:rPr lang="en-US" sz="2200" dirty="0">
                <a:solidFill>
                  <a:schemeClr val="tx1"/>
                </a:solidFill>
                <a:latin typeface="Times New Roman" panose="02020603050405020304" pitchFamily="18" charset="0"/>
                <a:cs typeface="Times New Roman" panose="02020603050405020304" pitchFamily="18" charset="0"/>
              </a:rPr>
              <a:t>, 363 So. 3d 1089 (Fla. 4th DCA 2023), the carrier moved to dismiss again which the court, again, denied.  The matter proceeded to trial.  The trial court gave an instruction on the neglect defense that any damages associated with neglect should be reduced from the total award.  After a verdict in the insured’s favor, the court entered final judgment.</a:t>
            </a:r>
            <a:endParaRPr lang="en-US" sz="2200"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a:p>
            <a:pPr marL="0" marR="0" algn="just">
              <a:lnSpc>
                <a:spcPct val="107000"/>
              </a:lnSpc>
              <a:spcAft>
                <a:spcPts val="800"/>
              </a:spcAft>
              <a:buNone/>
            </a:pPr>
            <a:r>
              <a:rPr lang="en-US" sz="2200" b="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HOLDING:</a:t>
            </a:r>
          </a:p>
          <a:p>
            <a:pPr marL="0" indent="0" algn="just" fontAlgn="auto">
              <a:buNone/>
            </a:pPr>
            <a:r>
              <a:rPr lang="en-US" sz="22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Reversed in part, affirmed in part.  The trial court should have followed </a:t>
            </a:r>
            <a:r>
              <a:rPr lang="en-US" sz="2200" i="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Cole </a:t>
            </a:r>
            <a:r>
              <a:rPr lang="en-US" sz="22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and dismissed the case without prejudice.  The appellate court affirmed the jury instruction as given.  The case was remanded to be dismissed without prejudice.</a:t>
            </a:r>
            <a:endParaRPr lang="en-US" sz="2200"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7830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F22BD2B-3EAC-6A77-F0E5-FAF3FBD515AC}"/>
              </a:ext>
            </a:extLst>
          </p:cNvPr>
          <p:cNvSpPr>
            <a:spLocks noGrp="1"/>
          </p:cNvSpPr>
          <p:nvPr>
            <p:ph type="pic" sz="quarter" idx="13"/>
          </p:nvPr>
        </p:nvSpPr>
        <p:spPr/>
        <p:txBody>
          <a:bodyPr/>
          <a:lstStyle/>
          <a:p>
            <a:endParaRPr lang="en-US"/>
          </a:p>
        </p:txBody>
      </p:sp>
      <p:sp>
        <p:nvSpPr>
          <p:cNvPr id="3" name="Title 2">
            <a:extLst>
              <a:ext uri="{FF2B5EF4-FFF2-40B4-BE49-F238E27FC236}">
                <a16:creationId xmlns:a16="http://schemas.microsoft.com/office/drawing/2014/main" id="{2A45F931-E0DD-719F-6034-142654AE88F6}"/>
              </a:ext>
            </a:extLst>
          </p:cNvPr>
          <p:cNvSpPr>
            <a:spLocks noGrp="1"/>
          </p:cNvSpPr>
          <p:nvPr>
            <p:ph type="ctrTitle"/>
          </p:nvPr>
        </p:nvSpPr>
        <p:spPr/>
        <p:txBody>
          <a:bodyPr/>
          <a:lstStyle/>
          <a:p>
            <a:r>
              <a:rPr lang="en-US" sz="6000" dirty="0">
                <a:latin typeface="Times New Roman" panose="02020603050405020304" pitchFamily="18" charset="0"/>
                <a:cs typeface="Times New Roman" panose="02020603050405020304" pitchFamily="18" charset="0"/>
              </a:rPr>
              <a:t>RESIDENCE PREMISIS</a:t>
            </a:r>
          </a:p>
        </p:txBody>
      </p:sp>
      <p:sp>
        <p:nvSpPr>
          <p:cNvPr id="4" name="Subtitle 3">
            <a:extLst>
              <a:ext uri="{FF2B5EF4-FFF2-40B4-BE49-F238E27FC236}">
                <a16:creationId xmlns:a16="http://schemas.microsoft.com/office/drawing/2014/main" id="{E03DF5A0-9325-986D-A9A2-F1C868E8133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6811826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11C9E-4681-6558-4586-EB8930F8E4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E7098A-43F1-1B15-86CC-7CC9C81EB172}"/>
              </a:ext>
            </a:extLst>
          </p:cNvPr>
          <p:cNvSpPr>
            <a:spLocks noGrp="1"/>
          </p:cNvSpPr>
          <p:nvPr>
            <p:ph type="title"/>
          </p:nvPr>
        </p:nvSpPr>
        <p:spPr>
          <a:xfrm>
            <a:off x="548640" y="222094"/>
            <a:ext cx="11091672" cy="1378105"/>
          </a:xfrm>
        </p:spPr>
        <p:txBody>
          <a:bodyPr/>
          <a:lstStyle/>
          <a:p>
            <a:r>
              <a:rPr lang="en-US" b="0" i="1" dirty="0">
                <a:solidFill>
                  <a:schemeClr val="tx1"/>
                </a:solidFill>
                <a:latin typeface="Times New Roman" panose="02020603050405020304" pitchFamily="18" charset="0"/>
                <a:cs typeface="Times New Roman" panose="02020603050405020304" pitchFamily="18" charset="0"/>
              </a:rPr>
              <a:t>Pitts v. Univ. Prop. &amp; Cas. Ins. Co.</a:t>
            </a:r>
            <a:br>
              <a:rPr lang="en-US" b="0" i="1" dirty="0">
                <a:solidFill>
                  <a:schemeClr val="tx1"/>
                </a:solidFill>
                <a:latin typeface="Times New Roman" panose="02020603050405020304" pitchFamily="18" charset="0"/>
                <a:cs typeface="Times New Roman" panose="02020603050405020304" pitchFamily="18" charset="0"/>
              </a:rPr>
            </a:br>
            <a:r>
              <a:rPr lang="en-US" b="0" dirty="0">
                <a:solidFill>
                  <a:schemeClr val="tx1"/>
                </a:solidFill>
                <a:latin typeface="Times New Roman" panose="02020603050405020304" pitchFamily="18" charset="0"/>
                <a:cs typeface="Times New Roman" panose="02020603050405020304" pitchFamily="18" charset="0"/>
              </a:rPr>
              <a:t>420 So. 3d 1146 (Fla. 6th DCA 2025)</a:t>
            </a:r>
            <a:r>
              <a:rPr lang="en-US" dirty="0">
                <a:solidFill>
                  <a:schemeClr val="tx1"/>
                </a:solidFill>
                <a:latin typeface="Times New Roman" panose="02020603050405020304" pitchFamily="18" charset="0"/>
                <a:cs typeface="Times New Roman" panose="02020603050405020304" pitchFamily="18" charset="0"/>
              </a:rPr>
              <a:t> </a:t>
            </a:r>
          </a:p>
        </p:txBody>
      </p:sp>
      <p:sp>
        <p:nvSpPr>
          <p:cNvPr id="4" name="Content Placeholder 3">
            <a:extLst>
              <a:ext uri="{FF2B5EF4-FFF2-40B4-BE49-F238E27FC236}">
                <a16:creationId xmlns:a16="http://schemas.microsoft.com/office/drawing/2014/main" id="{2CA6CB1A-0D62-9B9F-DE3C-DE55B22447DE}"/>
              </a:ext>
            </a:extLst>
          </p:cNvPr>
          <p:cNvSpPr>
            <a:spLocks noGrp="1"/>
          </p:cNvSpPr>
          <p:nvPr>
            <p:ph idx="1"/>
          </p:nvPr>
        </p:nvSpPr>
        <p:spPr>
          <a:xfrm>
            <a:off x="548640" y="1600199"/>
            <a:ext cx="11091672" cy="4528777"/>
          </a:xfrm>
        </p:spPr>
        <p:txBody>
          <a:bodyPr>
            <a:normAutofit lnSpcReduction="10000"/>
          </a:bodyPr>
          <a:lstStyle/>
          <a:p>
            <a:pPr marL="0" marR="0" algn="just">
              <a:lnSpc>
                <a:spcPct val="107000"/>
              </a:lnSpc>
              <a:spcAft>
                <a:spcPts val="800"/>
              </a:spcAft>
              <a:buNone/>
            </a:pPr>
            <a:r>
              <a:rPr lang="en-US" b="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FACTS:</a:t>
            </a:r>
          </a:p>
          <a:p>
            <a:pPr marL="0" marR="0" algn="just">
              <a:lnSpc>
                <a:spcPct val="107000"/>
              </a:lnSpc>
              <a:spcAft>
                <a:spcPts val="800"/>
              </a:spcAft>
              <a:buNone/>
            </a:pPr>
            <a:r>
              <a:rPr 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Insured brought action against the insurer to recover for water damage to rental property where the insured never lived during the policy period.   The court granted insurer's motion for summary judgment based on the property not being the residence premises.</a:t>
            </a:r>
          </a:p>
          <a:p>
            <a:pPr marL="0" marR="0" algn="just">
              <a:lnSpc>
                <a:spcPct val="107000"/>
              </a:lnSpc>
              <a:spcAft>
                <a:spcPts val="800"/>
              </a:spcAft>
              <a:buNone/>
            </a:pPr>
            <a:r>
              <a:rPr lang="en-US" b="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HOLDING:</a:t>
            </a:r>
          </a:p>
          <a:p>
            <a:pPr marL="0" marR="0" algn="just">
              <a:lnSpc>
                <a:spcPct val="107000"/>
              </a:lnSpc>
              <a:spcAft>
                <a:spcPts val="800"/>
              </a:spcAft>
              <a:buNone/>
            </a:pPr>
            <a:r>
              <a:rPr 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Affirmed.  The </a:t>
            </a:r>
            <a:r>
              <a:rPr lang="en-US" dirty="0">
                <a:solidFill>
                  <a:schemeClr val="tx1"/>
                </a:solidFill>
                <a:latin typeface="Times New Roman" panose="02020603050405020304" pitchFamily="18" charset="0"/>
                <a:cs typeface="Times New Roman" panose="02020603050405020304" pitchFamily="18" charset="0"/>
              </a:rPr>
              <a:t>property ceased to qualify as “residence premises” after the only named insured moved to assisted living facility before the beginning of the policy period.  The insurer's knowledge that the insured had placed the property in her revocable living trust did not result in waiver. The insurer's initial payment did not waive right to deny coverage.</a:t>
            </a:r>
          </a:p>
          <a:p>
            <a:pPr marL="0" marR="0" algn="just">
              <a:lnSpc>
                <a:spcPct val="107000"/>
              </a:lnSpc>
              <a:spcAft>
                <a:spcPts val="800"/>
              </a:spcAft>
              <a:buNone/>
            </a:pPr>
            <a:endParaRPr 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a:p>
            <a:pPr marL="0" marR="0" algn="just">
              <a:lnSpc>
                <a:spcPct val="107000"/>
              </a:lnSpc>
              <a:spcAft>
                <a:spcPts val="800"/>
              </a:spcAft>
              <a:buNone/>
            </a:pPr>
            <a:endParaRPr lang="en-US" dirty="0">
              <a:latin typeface="Times New Roman" panose="02020603050405020304" pitchFamily="18" charset="0"/>
              <a:ea typeface="Arial" panose="020B06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553298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3439B-98AD-2F24-F346-80BDB5831B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63359D-D5F2-0A61-815A-5AD07324D513}"/>
              </a:ext>
            </a:extLst>
          </p:cNvPr>
          <p:cNvSpPr>
            <a:spLocks noGrp="1"/>
          </p:cNvSpPr>
          <p:nvPr>
            <p:ph type="title"/>
          </p:nvPr>
        </p:nvSpPr>
        <p:spPr>
          <a:xfrm>
            <a:off x="548640" y="222094"/>
            <a:ext cx="11091672" cy="1378105"/>
          </a:xfrm>
        </p:spPr>
        <p:txBody>
          <a:bodyPr/>
          <a:lstStyle/>
          <a:p>
            <a:r>
              <a:rPr lang="en-US" b="0" i="1" dirty="0">
                <a:solidFill>
                  <a:schemeClr val="tx1"/>
                </a:solidFill>
                <a:latin typeface="Times New Roman" panose="02020603050405020304" pitchFamily="18" charset="0"/>
                <a:cs typeface="Times New Roman" panose="02020603050405020304" pitchFamily="18" charset="0"/>
              </a:rPr>
              <a:t>Universal Prop. &amp; Cas. Ins. Co. v. Jean</a:t>
            </a:r>
            <a:br>
              <a:rPr lang="en-US" b="0" dirty="0">
                <a:solidFill>
                  <a:schemeClr val="tx1"/>
                </a:solidFill>
                <a:latin typeface="Times New Roman" panose="02020603050405020304" pitchFamily="18" charset="0"/>
                <a:cs typeface="Times New Roman" panose="02020603050405020304" pitchFamily="18" charset="0"/>
              </a:rPr>
            </a:br>
            <a:r>
              <a:rPr lang="en-US" b="0" dirty="0">
                <a:solidFill>
                  <a:schemeClr val="tx1"/>
                </a:solidFill>
                <a:latin typeface="Times New Roman" panose="02020603050405020304" pitchFamily="18" charset="0"/>
                <a:cs typeface="Times New Roman" panose="02020603050405020304" pitchFamily="18" charset="0"/>
              </a:rPr>
              <a:t>2025 WL 3222483 (Fla. 4th DCA 2025)</a:t>
            </a:r>
            <a:r>
              <a:rPr lang="en-US" dirty="0">
                <a:solidFill>
                  <a:schemeClr val="tx1"/>
                </a:solidFill>
                <a:latin typeface="Times New Roman" panose="02020603050405020304" pitchFamily="18" charset="0"/>
                <a:cs typeface="Times New Roman" panose="02020603050405020304" pitchFamily="18" charset="0"/>
              </a:rPr>
              <a:t> </a:t>
            </a:r>
          </a:p>
        </p:txBody>
      </p:sp>
      <p:sp>
        <p:nvSpPr>
          <p:cNvPr id="4" name="Content Placeholder 3">
            <a:extLst>
              <a:ext uri="{FF2B5EF4-FFF2-40B4-BE49-F238E27FC236}">
                <a16:creationId xmlns:a16="http://schemas.microsoft.com/office/drawing/2014/main" id="{0937657A-D7AF-A4E2-38E9-533F566FD671}"/>
              </a:ext>
            </a:extLst>
          </p:cNvPr>
          <p:cNvSpPr>
            <a:spLocks noGrp="1"/>
          </p:cNvSpPr>
          <p:nvPr>
            <p:ph idx="1"/>
          </p:nvPr>
        </p:nvSpPr>
        <p:spPr>
          <a:xfrm>
            <a:off x="548640" y="1600199"/>
            <a:ext cx="11091672" cy="4528777"/>
          </a:xfrm>
        </p:spPr>
        <p:txBody>
          <a:bodyPr>
            <a:normAutofit fontScale="92500" lnSpcReduction="10000"/>
          </a:bodyPr>
          <a:lstStyle/>
          <a:p>
            <a:pPr marL="0" marR="0" algn="just">
              <a:lnSpc>
                <a:spcPct val="107000"/>
              </a:lnSpc>
              <a:spcAft>
                <a:spcPts val="800"/>
              </a:spcAft>
              <a:buNone/>
            </a:pPr>
            <a:r>
              <a:rPr lang="en-US" b="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FACTS:</a:t>
            </a:r>
          </a:p>
          <a:p>
            <a:pPr marL="0" marR="0" algn="just">
              <a:lnSpc>
                <a:spcPct val="107000"/>
              </a:lnSpc>
              <a:spcAft>
                <a:spcPts val="800"/>
              </a:spcAft>
              <a:buNone/>
            </a:pPr>
            <a:r>
              <a:rPr 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Insured homeowner brought declaratory judgment action against property insurer, seeking determination of coverage for a property loss.  The insured admitted to never living at the insured property but argued that the insurer waived the residency requirement when it accepted premiums after learning this. Following jury trial, the court entered judgment in favor of insured. </a:t>
            </a:r>
          </a:p>
          <a:p>
            <a:pPr marL="0" marR="0" algn="just">
              <a:lnSpc>
                <a:spcPct val="107000"/>
              </a:lnSpc>
              <a:spcAft>
                <a:spcPts val="800"/>
              </a:spcAft>
              <a:buNone/>
            </a:pPr>
            <a:r>
              <a:rPr lang="en-US" b="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HOLDING:</a:t>
            </a:r>
          </a:p>
          <a:p>
            <a:pPr marL="0" marR="0" algn="just">
              <a:lnSpc>
                <a:spcPct val="107000"/>
              </a:lnSpc>
              <a:spcAft>
                <a:spcPts val="800"/>
              </a:spcAft>
              <a:buNone/>
            </a:pPr>
            <a:r>
              <a:rPr 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Reversed.  The </a:t>
            </a:r>
            <a:r>
              <a:rPr lang="en-US" dirty="0">
                <a:solidFill>
                  <a:schemeClr val="tx1"/>
                </a:solidFill>
                <a:latin typeface="Times New Roman" panose="02020603050405020304" pitchFamily="18" charset="0"/>
                <a:cs typeface="Times New Roman" panose="02020603050405020304" pitchFamily="18" charset="0"/>
              </a:rPr>
              <a:t>clause of homeowners insurance policy imposing a “residence-premises” requirement by stating that policy insured only the property where the named insured resided was not a forfeiture condition and thus could not be waived by insurer's alleged conduct of accepting premiums from named insured after learning that named insured did not live at the subject property.</a:t>
            </a:r>
            <a:endParaRPr 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7491615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F22BD2B-3EAC-6A77-F0E5-FAF3FBD515AC}"/>
              </a:ext>
            </a:extLst>
          </p:cNvPr>
          <p:cNvSpPr>
            <a:spLocks noGrp="1"/>
          </p:cNvSpPr>
          <p:nvPr>
            <p:ph type="pic" sz="quarter" idx="13"/>
          </p:nvPr>
        </p:nvSpPr>
        <p:spPr/>
        <p:txBody>
          <a:bodyPr/>
          <a:lstStyle/>
          <a:p>
            <a:endParaRPr lang="en-US"/>
          </a:p>
        </p:txBody>
      </p:sp>
      <p:sp>
        <p:nvSpPr>
          <p:cNvPr id="3" name="Title 2">
            <a:extLst>
              <a:ext uri="{FF2B5EF4-FFF2-40B4-BE49-F238E27FC236}">
                <a16:creationId xmlns:a16="http://schemas.microsoft.com/office/drawing/2014/main" id="{2A45F931-E0DD-719F-6034-142654AE88F6}"/>
              </a:ext>
            </a:extLst>
          </p:cNvPr>
          <p:cNvSpPr>
            <a:spLocks noGrp="1"/>
          </p:cNvSpPr>
          <p:nvPr>
            <p:ph type="ctrTitle"/>
          </p:nvPr>
        </p:nvSpPr>
        <p:spPr/>
        <p:txBody>
          <a:bodyPr/>
          <a:lstStyle/>
          <a:p>
            <a:r>
              <a:rPr lang="en-US" sz="6000" dirty="0">
                <a:latin typeface="Times New Roman" panose="02020603050405020304" pitchFamily="18" charset="0"/>
                <a:cs typeface="Times New Roman" panose="02020603050405020304" pitchFamily="18" charset="0"/>
              </a:rPr>
              <a:t>ASSIGNMENTS OF BENEFITS</a:t>
            </a:r>
          </a:p>
        </p:txBody>
      </p:sp>
      <p:sp>
        <p:nvSpPr>
          <p:cNvPr id="4" name="Subtitle 3">
            <a:extLst>
              <a:ext uri="{FF2B5EF4-FFF2-40B4-BE49-F238E27FC236}">
                <a16:creationId xmlns:a16="http://schemas.microsoft.com/office/drawing/2014/main" id="{E03DF5A0-9325-986D-A9A2-F1C868E8133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72906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F22BD2B-3EAC-6A77-F0E5-FAF3FBD515AC}"/>
              </a:ext>
            </a:extLst>
          </p:cNvPr>
          <p:cNvSpPr>
            <a:spLocks noGrp="1"/>
          </p:cNvSpPr>
          <p:nvPr>
            <p:ph type="pic" sz="quarter" idx="13"/>
          </p:nvPr>
        </p:nvSpPr>
        <p:spPr/>
        <p:txBody>
          <a:bodyPr/>
          <a:lstStyle/>
          <a:p>
            <a:endParaRPr lang="en-US"/>
          </a:p>
        </p:txBody>
      </p:sp>
      <p:sp>
        <p:nvSpPr>
          <p:cNvPr id="3" name="Title 2">
            <a:extLst>
              <a:ext uri="{FF2B5EF4-FFF2-40B4-BE49-F238E27FC236}">
                <a16:creationId xmlns:a16="http://schemas.microsoft.com/office/drawing/2014/main" id="{2A45F931-E0DD-719F-6034-142654AE88F6}"/>
              </a:ext>
            </a:extLst>
          </p:cNvPr>
          <p:cNvSpPr>
            <a:spLocks noGrp="1"/>
          </p:cNvSpPr>
          <p:nvPr>
            <p:ph type="ctrTitle"/>
          </p:nvPr>
        </p:nvSpPr>
        <p:spPr/>
        <p:txBody>
          <a:bodyPr/>
          <a:lstStyle/>
          <a:p>
            <a:r>
              <a:rPr lang="en-US" sz="6000" dirty="0">
                <a:latin typeface="Times New Roman" panose="02020603050405020304" pitchFamily="18" charset="0"/>
                <a:cs typeface="Times New Roman" panose="02020603050405020304" pitchFamily="18" charset="0"/>
              </a:rPr>
              <a:t>LOSS SETTLEMENT</a:t>
            </a:r>
          </a:p>
        </p:txBody>
      </p:sp>
      <p:sp>
        <p:nvSpPr>
          <p:cNvPr id="4" name="Subtitle 3">
            <a:extLst>
              <a:ext uri="{FF2B5EF4-FFF2-40B4-BE49-F238E27FC236}">
                <a16:creationId xmlns:a16="http://schemas.microsoft.com/office/drawing/2014/main" id="{E03DF5A0-9325-986D-A9A2-F1C868E8133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787885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294C5-30E8-4486-A146-D6864F9D91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5C4439-95E8-366D-8D60-D639ED2CA639}"/>
              </a:ext>
            </a:extLst>
          </p:cNvPr>
          <p:cNvSpPr>
            <a:spLocks noGrp="1"/>
          </p:cNvSpPr>
          <p:nvPr>
            <p:ph type="title"/>
          </p:nvPr>
        </p:nvSpPr>
        <p:spPr>
          <a:xfrm>
            <a:off x="548640" y="533400"/>
            <a:ext cx="11091672" cy="1530506"/>
          </a:xfrm>
        </p:spPr>
        <p:txBody>
          <a:bodyPr/>
          <a:lstStyle/>
          <a:p>
            <a:r>
              <a:rPr lang="en-US" b="0" i="1" dirty="0">
                <a:solidFill>
                  <a:schemeClr val="tx1"/>
                </a:solidFill>
                <a:latin typeface="Times New Roman" panose="02020603050405020304" pitchFamily="18" charset="0"/>
                <a:cs typeface="Times New Roman" panose="02020603050405020304" pitchFamily="18" charset="0"/>
              </a:rPr>
              <a:t>Anytime Restoration Servs. of Florida, Inc</a:t>
            </a:r>
            <a:r>
              <a:rPr lang="en-US" b="0" i="1">
                <a:solidFill>
                  <a:schemeClr val="tx1"/>
                </a:solidFill>
                <a:latin typeface="Times New Roman" panose="02020603050405020304" pitchFamily="18" charset="0"/>
                <a:cs typeface="Times New Roman" panose="02020603050405020304" pitchFamily="18" charset="0"/>
              </a:rPr>
              <a:t>. v</a:t>
            </a:r>
            <a:r>
              <a:rPr lang="en-US" b="0" i="1" dirty="0">
                <a:solidFill>
                  <a:schemeClr val="tx1"/>
                </a:solidFill>
                <a:latin typeface="Times New Roman" panose="02020603050405020304" pitchFamily="18" charset="0"/>
                <a:cs typeface="Times New Roman" panose="02020603050405020304" pitchFamily="18" charset="0"/>
              </a:rPr>
              <a:t>. Citizens</a:t>
            </a:r>
            <a:br>
              <a:rPr lang="en-US" b="0" i="1" dirty="0">
                <a:solidFill>
                  <a:schemeClr val="tx1"/>
                </a:solidFill>
                <a:latin typeface="Times New Roman" panose="02020603050405020304" pitchFamily="18" charset="0"/>
                <a:cs typeface="Times New Roman" panose="02020603050405020304" pitchFamily="18" charset="0"/>
              </a:rPr>
            </a:br>
            <a:r>
              <a:rPr lang="en-US" b="0" dirty="0">
                <a:solidFill>
                  <a:schemeClr val="tx1"/>
                </a:solidFill>
                <a:latin typeface="Times New Roman" panose="02020603050405020304" pitchFamily="18" charset="0"/>
                <a:cs typeface="Times New Roman" panose="02020603050405020304" pitchFamily="18" charset="0"/>
              </a:rPr>
              <a:t>405 So. 3d 462 (Fla. 3d DCA 2025)</a:t>
            </a:r>
            <a:br>
              <a:rPr lang="en-US" b="0" dirty="0">
                <a:latin typeface="Times New Roman" panose="02020603050405020304" pitchFamily="18" charset="0"/>
                <a:cs typeface="Times New Roman" panose="02020603050405020304" pitchFamily="18" charset="0"/>
              </a:rPr>
            </a:br>
            <a:endParaRPr lang="en-US" b="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7D3BE6D2-B256-05F6-93E9-E820A7AD0B6C}"/>
              </a:ext>
            </a:extLst>
          </p:cNvPr>
          <p:cNvSpPr>
            <a:spLocks noGrp="1"/>
          </p:cNvSpPr>
          <p:nvPr>
            <p:ph idx="1"/>
          </p:nvPr>
        </p:nvSpPr>
        <p:spPr>
          <a:xfrm>
            <a:off x="548640" y="1600199"/>
            <a:ext cx="11091672" cy="4528777"/>
          </a:xfrm>
        </p:spPr>
        <p:txBody>
          <a:bodyPr>
            <a:normAutofit lnSpcReduction="10000"/>
          </a:bodyPr>
          <a:lstStyle/>
          <a:p>
            <a:pPr marL="0" marR="0">
              <a:lnSpc>
                <a:spcPct val="107000"/>
              </a:lnSpc>
              <a:spcAft>
                <a:spcPts val="800"/>
              </a:spcAft>
              <a:buNone/>
            </a:pPr>
            <a:r>
              <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FACTS:</a:t>
            </a:r>
          </a:p>
          <a:p>
            <a:pPr marL="0" marR="0" algn="just">
              <a:lnSpc>
                <a:spcPct val="107000"/>
              </a:lnSpc>
              <a:spcAft>
                <a:spcPts val="800"/>
              </a:spcAft>
              <a:buNone/>
            </a:pPr>
            <a:r>
              <a:rPr lang="en-US" dirty="0">
                <a:solidFill>
                  <a:schemeClr val="tx1"/>
                </a:solidFill>
                <a:latin typeface="Times New Roman" panose="02020603050405020304" pitchFamily="18" charset="0"/>
                <a:cs typeface="Times New Roman" panose="02020603050405020304" pitchFamily="18" charset="0"/>
              </a:rPr>
              <a:t>Contractor filed suit, under an AOB, against insurer who denied claim for removal of debris following a car crash into insured’s property. On competing motions for summary judgment, trial court granted insurer’s motion and denied contractor’s motion. </a:t>
            </a:r>
            <a:endPar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Aft>
                <a:spcPts val="800"/>
              </a:spcAft>
              <a:buNone/>
            </a:pPr>
            <a:r>
              <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HOLDING:</a:t>
            </a:r>
          </a:p>
          <a:p>
            <a:pPr marL="0" indent="0" algn="just">
              <a:buNone/>
            </a:pPr>
            <a:r>
              <a:rPr lang="en-US" dirty="0">
                <a:solidFill>
                  <a:schemeClr val="tx1"/>
                </a:solidFill>
                <a:latin typeface="Times New Roman" panose="02020603050405020304" pitchFamily="18" charset="0"/>
                <a:cs typeface="Times New Roman" panose="02020603050405020304" pitchFamily="18" charset="0"/>
              </a:rPr>
              <a:t>Reversed. The dispute boiled down to whether the policy provided coverage for removing a damaged </a:t>
            </a:r>
            <a:r>
              <a:rPr lang="en-US" i="1" dirty="0">
                <a:solidFill>
                  <a:schemeClr val="tx1"/>
                </a:solidFill>
                <a:latin typeface="Times New Roman" panose="02020603050405020304" pitchFamily="18" charset="0"/>
                <a:cs typeface="Times New Roman" panose="02020603050405020304" pitchFamily="18" charset="0"/>
              </a:rPr>
              <a:t>fence</a:t>
            </a:r>
            <a:r>
              <a:rPr lang="en-US" dirty="0">
                <a:solidFill>
                  <a:schemeClr val="tx1"/>
                </a:solidFill>
                <a:latin typeface="Times New Roman" panose="02020603050405020304" pitchFamily="18" charset="0"/>
                <a:cs typeface="Times New Roman" panose="02020603050405020304" pitchFamily="18" charset="0"/>
              </a:rPr>
              <a:t> on the insured property. The Court applied standard insurance policy interpretation rules and concluded: “By its plain language, therefore, the policy establishes that ‘structures attached to the dwelling,’ such as the fence here, are covered under Coverage A.” Judgment vacated with instructions to enter summary judgment for the contractor for the invoiced amount of the debris removal.</a:t>
            </a:r>
          </a:p>
          <a:p>
            <a:endParaRPr lang="en-US" dirty="0"/>
          </a:p>
        </p:txBody>
      </p:sp>
    </p:spTree>
    <p:extLst>
      <p:ext uri="{BB962C8B-B14F-4D97-AF65-F5344CB8AC3E}">
        <p14:creationId xmlns:p14="http://schemas.microsoft.com/office/powerpoint/2010/main" val="29168056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BC5BC-F9C2-868B-476C-DCD4A8F1E8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AFB2EA-DF91-A4C9-2085-D6A4E8F6357C}"/>
              </a:ext>
            </a:extLst>
          </p:cNvPr>
          <p:cNvSpPr>
            <a:spLocks noGrp="1"/>
          </p:cNvSpPr>
          <p:nvPr>
            <p:ph type="title"/>
          </p:nvPr>
        </p:nvSpPr>
        <p:spPr>
          <a:xfrm>
            <a:off x="548640" y="222094"/>
            <a:ext cx="11091672" cy="1378105"/>
          </a:xfrm>
        </p:spPr>
        <p:txBody>
          <a:bodyPr/>
          <a:lstStyle/>
          <a:p>
            <a:pPr lvl="0"/>
            <a:r>
              <a:rPr lang="en-US" b="0" i="1" dirty="0">
                <a:solidFill>
                  <a:schemeClr val="tx1"/>
                </a:solidFill>
                <a:latin typeface="Times New Roman" panose="02020603050405020304" pitchFamily="18" charset="0"/>
                <a:cs typeface="Times New Roman" panose="02020603050405020304" pitchFamily="18" charset="0"/>
              </a:rPr>
              <a:t>Kidwell Group, LLC v. Southern Oak Ins. Co.</a:t>
            </a:r>
            <a:r>
              <a:rPr lang="en-US" b="0" dirty="0">
                <a:solidFill>
                  <a:schemeClr val="tx1"/>
                </a:solidFill>
                <a:latin typeface="Times New Roman" panose="02020603050405020304" pitchFamily="18" charset="0"/>
                <a:cs typeface="Times New Roman" panose="02020603050405020304" pitchFamily="18" charset="0"/>
              </a:rPr>
              <a:t> </a:t>
            </a:r>
            <a:br>
              <a:rPr lang="en-US" b="0" dirty="0">
                <a:solidFill>
                  <a:schemeClr val="tx1"/>
                </a:solidFill>
                <a:latin typeface="Times New Roman" panose="02020603050405020304" pitchFamily="18" charset="0"/>
                <a:cs typeface="Times New Roman" panose="02020603050405020304" pitchFamily="18" charset="0"/>
              </a:rPr>
            </a:br>
            <a:r>
              <a:rPr lang="en-US" b="0" dirty="0">
                <a:solidFill>
                  <a:schemeClr val="tx1"/>
                </a:solidFill>
                <a:latin typeface="Times New Roman" panose="02020603050405020304" pitchFamily="18" charset="0"/>
                <a:cs typeface="Times New Roman" panose="02020603050405020304" pitchFamily="18" charset="0"/>
              </a:rPr>
              <a:t>410 So. 3d 1277 (Fla. 3d DCA 2025)</a:t>
            </a:r>
          </a:p>
        </p:txBody>
      </p:sp>
      <p:sp>
        <p:nvSpPr>
          <p:cNvPr id="4" name="Content Placeholder 3">
            <a:extLst>
              <a:ext uri="{FF2B5EF4-FFF2-40B4-BE49-F238E27FC236}">
                <a16:creationId xmlns:a16="http://schemas.microsoft.com/office/drawing/2014/main" id="{47A53D26-8736-0067-5E2B-4E018FD1B439}"/>
              </a:ext>
            </a:extLst>
          </p:cNvPr>
          <p:cNvSpPr>
            <a:spLocks noGrp="1"/>
          </p:cNvSpPr>
          <p:nvPr>
            <p:ph idx="1"/>
          </p:nvPr>
        </p:nvSpPr>
        <p:spPr>
          <a:xfrm>
            <a:off x="548640" y="1600199"/>
            <a:ext cx="11091672" cy="4528777"/>
          </a:xfrm>
        </p:spPr>
        <p:txBody>
          <a:bodyPr>
            <a:normAutofit fontScale="92500" lnSpcReduction="20000"/>
          </a:bodyPr>
          <a:lstStyle/>
          <a:p>
            <a:pPr marL="0" marR="0">
              <a:lnSpc>
                <a:spcPct val="107000"/>
              </a:lnSpc>
              <a:spcAft>
                <a:spcPts val="800"/>
              </a:spcAft>
              <a:buNone/>
            </a:pPr>
            <a:r>
              <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FACTS:</a:t>
            </a:r>
          </a:p>
          <a:p>
            <a:pPr marL="0" marR="0" algn="just">
              <a:lnSpc>
                <a:spcPct val="107000"/>
              </a:lnSpc>
              <a:spcAft>
                <a:spcPts val="800"/>
              </a:spcAft>
              <a:buNone/>
            </a:pPr>
            <a:r>
              <a:rPr lang="en-US" dirty="0">
                <a:solidFill>
                  <a:schemeClr val="tx1"/>
                </a:solidFill>
                <a:latin typeface="Times New Roman" panose="02020603050405020304" pitchFamily="18" charset="0"/>
                <a:cs typeface="Times New Roman" panose="02020603050405020304" pitchFamily="18" charset="0"/>
              </a:rPr>
              <a:t>Engineering company sued insurer, under an AOB, for refusing to pay invoice for services. Trial court dismissed action, with prejudice, holding assignment was too “generic” to satisfy section 627.7152(2)(a)5, Fla. Stat., which requires AOB to contain a “written, itemized, per-unit cost estimate of the services to be performed.”</a:t>
            </a:r>
            <a:endPar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Aft>
                <a:spcPts val="800"/>
              </a:spcAft>
              <a:buNone/>
            </a:pPr>
            <a:r>
              <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HOLDING:</a:t>
            </a:r>
          </a:p>
          <a:p>
            <a:pPr marL="0" indent="0" algn="just">
              <a:buNone/>
            </a:pPr>
            <a:r>
              <a:rPr lang="en-US" dirty="0">
                <a:solidFill>
                  <a:schemeClr val="tx1"/>
                </a:solidFill>
                <a:latin typeface="Times New Roman" panose="02020603050405020304" pitchFamily="18" charset="0"/>
                <a:cs typeface="Times New Roman" panose="02020603050405020304" pitchFamily="18" charset="0"/>
              </a:rPr>
              <a:t>Reversed. Insurer confessed error, but Third District wrote opinion to explain its reasoning. The AOB in this case reflected an estimated price of $5,000 for providing the insureds with an “Engineer Report with Repair Plan.” The Court found it complied with the statute because “the service was sufficiently detailed because it listed a single service of an engineer report with an estimated cost of [$5,000].” The Third DCA expressly agreed with the reasoning in a decision issued by Fourth DCA in a factually analogous case that also involved the Kidwell Group.</a:t>
            </a:r>
          </a:p>
          <a:p>
            <a:endParaRPr lang="en-US" dirty="0"/>
          </a:p>
        </p:txBody>
      </p:sp>
    </p:spTree>
    <p:extLst>
      <p:ext uri="{BB962C8B-B14F-4D97-AF65-F5344CB8AC3E}">
        <p14:creationId xmlns:p14="http://schemas.microsoft.com/office/powerpoint/2010/main" val="15635140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3439B-98AD-2F24-F346-80BDB5831B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63359D-D5F2-0A61-815A-5AD07324D513}"/>
              </a:ext>
            </a:extLst>
          </p:cNvPr>
          <p:cNvSpPr>
            <a:spLocks noGrp="1"/>
          </p:cNvSpPr>
          <p:nvPr>
            <p:ph type="title"/>
          </p:nvPr>
        </p:nvSpPr>
        <p:spPr>
          <a:xfrm>
            <a:off x="548640" y="222094"/>
            <a:ext cx="11091672" cy="1378105"/>
          </a:xfrm>
        </p:spPr>
        <p:txBody>
          <a:bodyPr/>
          <a:lstStyle/>
          <a:p>
            <a:r>
              <a:rPr lang="en-US" b="0" i="1" dirty="0">
                <a:solidFill>
                  <a:schemeClr val="tx1"/>
                </a:solidFill>
                <a:latin typeface="Times New Roman" panose="02020603050405020304" pitchFamily="18" charset="0"/>
                <a:cs typeface="Times New Roman" panose="02020603050405020304" pitchFamily="18" charset="0"/>
              </a:rPr>
              <a:t>Kidwell Group, LLC v. Citizens Prop. Ins. Corp.</a:t>
            </a:r>
            <a:br>
              <a:rPr lang="en-US" b="0" i="1" dirty="0">
                <a:solidFill>
                  <a:schemeClr val="tx1"/>
                </a:solidFill>
                <a:latin typeface="Times New Roman" panose="02020603050405020304" pitchFamily="18" charset="0"/>
                <a:cs typeface="Times New Roman" panose="02020603050405020304" pitchFamily="18" charset="0"/>
              </a:rPr>
            </a:br>
            <a:r>
              <a:rPr lang="en-US" b="0" dirty="0">
                <a:solidFill>
                  <a:schemeClr val="tx1"/>
                </a:solidFill>
                <a:latin typeface="Times New Roman" panose="02020603050405020304" pitchFamily="18" charset="0"/>
                <a:cs typeface="Times New Roman" panose="02020603050405020304" pitchFamily="18" charset="0"/>
              </a:rPr>
              <a:t>2025 WL 3683890 (Fla. 5th DCA 2025)</a:t>
            </a:r>
            <a:r>
              <a:rPr lang="en-US" dirty="0">
                <a:solidFill>
                  <a:schemeClr val="tx1"/>
                </a:solidFill>
                <a:latin typeface="Times New Roman" panose="02020603050405020304" pitchFamily="18" charset="0"/>
                <a:cs typeface="Times New Roman" panose="02020603050405020304" pitchFamily="18" charset="0"/>
              </a:rPr>
              <a:t> </a:t>
            </a:r>
          </a:p>
        </p:txBody>
      </p:sp>
      <p:sp>
        <p:nvSpPr>
          <p:cNvPr id="4" name="Content Placeholder 3">
            <a:extLst>
              <a:ext uri="{FF2B5EF4-FFF2-40B4-BE49-F238E27FC236}">
                <a16:creationId xmlns:a16="http://schemas.microsoft.com/office/drawing/2014/main" id="{0937657A-D7AF-A4E2-38E9-533F566FD671}"/>
              </a:ext>
            </a:extLst>
          </p:cNvPr>
          <p:cNvSpPr>
            <a:spLocks noGrp="1"/>
          </p:cNvSpPr>
          <p:nvPr>
            <p:ph idx="1"/>
          </p:nvPr>
        </p:nvSpPr>
        <p:spPr>
          <a:xfrm>
            <a:off x="548640" y="1600199"/>
            <a:ext cx="11091672" cy="4528777"/>
          </a:xfrm>
        </p:spPr>
        <p:txBody>
          <a:bodyPr>
            <a:normAutofit/>
          </a:bodyPr>
          <a:lstStyle/>
          <a:p>
            <a:pPr marL="0" marR="0" algn="just">
              <a:lnSpc>
                <a:spcPct val="107000"/>
              </a:lnSpc>
              <a:spcAft>
                <a:spcPts val="800"/>
              </a:spcAft>
              <a:buNone/>
            </a:pPr>
            <a:r>
              <a:rPr lang="en-US" b="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FACTS:</a:t>
            </a:r>
          </a:p>
          <a:p>
            <a:pPr marL="0" marR="0" algn="just">
              <a:lnSpc>
                <a:spcPct val="107000"/>
              </a:lnSpc>
              <a:spcAft>
                <a:spcPts val="800"/>
              </a:spcAft>
              <a:buNone/>
            </a:pPr>
            <a:r>
              <a:rPr 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Insured's assignee brought action against insurer, asserting claim for breach of contract based on insurer's refusal to pay for engineer report and repair plan for losses sustained by insured's residence. The court granted insurer's motion to dismiss concluding that the assignment was invalid. </a:t>
            </a:r>
          </a:p>
          <a:p>
            <a:pPr marL="0" marR="0" algn="just">
              <a:lnSpc>
                <a:spcPct val="107000"/>
              </a:lnSpc>
              <a:spcAft>
                <a:spcPts val="800"/>
              </a:spcAft>
              <a:buNone/>
            </a:pPr>
            <a:r>
              <a:rPr lang="en-US" b="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HOLDING:</a:t>
            </a:r>
          </a:p>
          <a:p>
            <a:pPr marL="0" marR="0" algn="just">
              <a:lnSpc>
                <a:spcPct val="107000"/>
              </a:lnSpc>
              <a:spcAft>
                <a:spcPts val="800"/>
              </a:spcAft>
              <a:buNone/>
            </a:pPr>
            <a:r>
              <a:rPr 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Reversed.  By incorporating the sufficiently detailed invoice for engineering and repair plan, the assignment complied with Fla. Stat. 627.7152.</a:t>
            </a:r>
          </a:p>
          <a:p>
            <a:pPr marL="0" marR="0" algn="just">
              <a:lnSpc>
                <a:spcPct val="107000"/>
              </a:lnSpc>
              <a:spcAft>
                <a:spcPts val="800"/>
              </a:spcAft>
              <a:buNone/>
            </a:pPr>
            <a:endParaRPr lang="en-US" dirty="0"/>
          </a:p>
        </p:txBody>
      </p:sp>
    </p:spTree>
    <p:extLst>
      <p:ext uri="{BB962C8B-B14F-4D97-AF65-F5344CB8AC3E}">
        <p14:creationId xmlns:p14="http://schemas.microsoft.com/office/powerpoint/2010/main" val="11675293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1A48B-81E9-785F-E1A3-852DEC3E04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A046D0-15DF-1671-DB89-A231E776F28D}"/>
              </a:ext>
            </a:extLst>
          </p:cNvPr>
          <p:cNvSpPr>
            <a:spLocks noGrp="1"/>
          </p:cNvSpPr>
          <p:nvPr>
            <p:ph type="title"/>
          </p:nvPr>
        </p:nvSpPr>
        <p:spPr>
          <a:xfrm>
            <a:off x="548640" y="222094"/>
            <a:ext cx="11091672" cy="1378105"/>
          </a:xfrm>
        </p:spPr>
        <p:txBody>
          <a:bodyPr/>
          <a:lstStyle/>
          <a:p>
            <a:pPr lvl="0"/>
            <a:r>
              <a:rPr lang="en-US" b="0" i="1" dirty="0">
                <a:solidFill>
                  <a:schemeClr val="tx1"/>
                </a:solidFill>
                <a:latin typeface="Times New Roman" panose="02020603050405020304" pitchFamily="18" charset="0"/>
                <a:cs typeface="Times New Roman" panose="02020603050405020304" pitchFamily="18" charset="0"/>
              </a:rPr>
              <a:t>Spartan Servs. Corp. vs. People's Trust Ins. Co.</a:t>
            </a:r>
            <a:r>
              <a:rPr lang="en-US" b="0" dirty="0">
                <a:solidFill>
                  <a:schemeClr val="tx1"/>
                </a:solidFill>
                <a:latin typeface="Times New Roman" panose="02020603050405020304" pitchFamily="18" charset="0"/>
                <a:cs typeface="Times New Roman" panose="02020603050405020304" pitchFamily="18" charset="0"/>
              </a:rPr>
              <a:t> </a:t>
            </a:r>
            <a:br>
              <a:rPr lang="en-US" b="0" dirty="0">
                <a:solidFill>
                  <a:schemeClr val="tx1"/>
                </a:solidFill>
                <a:latin typeface="Times New Roman" panose="02020603050405020304" pitchFamily="18" charset="0"/>
                <a:cs typeface="Times New Roman" panose="02020603050405020304" pitchFamily="18" charset="0"/>
              </a:rPr>
            </a:br>
            <a:r>
              <a:rPr lang="en-US" b="0" dirty="0">
                <a:solidFill>
                  <a:schemeClr val="tx1"/>
                </a:solidFill>
                <a:latin typeface="Times New Roman" panose="02020603050405020304" pitchFamily="18" charset="0"/>
                <a:cs typeface="Times New Roman" panose="02020603050405020304" pitchFamily="18" charset="0"/>
              </a:rPr>
              <a:t>410 So. 3d 728 (Fla. 3d DCA 2025)</a:t>
            </a:r>
          </a:p>
        </p:txBody>
      </p:sp>
      <p:sp>
        <p:nvSpPr>
          <p:cNvPr id="4" name="Content Placeholder 3">
            <a:extLst>
              <a:ext uri="{FF2B5EF4-FFF2-40B4-BE49-F238E27FC236}">
                <a16:creationId xmlns:a16="http://schemas.microsoft.com/office/drawing/2014/main" id="{BAE3F4A0-AE20-929A-057D-5FC132F8D8C5}"/>
              </a:ext>
            </a:extLst>
          </p:cNvPr>
          <p:cNvSpPr>
            <a:spLocks noGrp="1"/>
          </p:cNvSpPr>
          <p:nvPr>
            <p:ph idx="1"/>
          </p:nvPr>
        </p:nvSpPr>
        <p:spPr>
          <a:xfrm>
            <a:off x="548640" y="1600199"/>
            <a:ext cx="11091672" cy="4528777"/>
          </a:xfrm>
        </p:spPr>
        <p:txBody>
          <a:bodyPr>
            <a:normAutofit fontScale="92500" lnSpcReduction="20000"/>
          </a:bodyPr>
          <a:lstStyle/>
          <a:p>
            <a:pPr marL="0" marR="0">
              <a:lnSpc>
                <a:spcPct val="107000"/>
              </a:lnSpc>
              <a:spcAft>
                <a:spcPts val="800"/>
              </a:spcAft>
              <a:buNone/>
            </a:pPr>
            <a:r>
              <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FACTS:</a:t>
            </a:r>
          </a:p>
          <a:p>
            <a:pPr marL="0" marR="0" algn="just">
              <a:lnSpc>
                <a:spcPct val="107000"/>
              </a:lnSpc>
              <a:spcAft>
                <a:spcPts val="800"/>
              </a:spcAft>
              <a:buNone/>
            </a:pPr>
            <a:r>
              <a:rPr lang="en-US" dirty="0">
                <a:solidFill>
                  <a:schemeClr val="tx1"/>
                </a:solidFill>
                <a:latin typeface="Times New Roman" panose="02020603050405020304" pitchFamily="18" charset="0"/>
                <a:cs typeface="Times New Roman" panose="02020603050405020304" pitchFamily="18" charset="0"/>
              </a:rPr>
              <a:t>Water mitigation company sued insurer, under an AOB, to recover for work done to remediate water damage to insureds’ roof. Trial court granted insurer’s MSJ, finding loss was excluded under the insurer’s Water Damage Exclusion Endorsement.</a:t>
            </a:r>
            <a:endPar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Aft>
                <a:spcPts val="800"/>
              </a:spcAft>
              <a:buNone/>
            </a:pPr>
            <a:r>
              <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HOLDING:</a:t>
            </a:r>
          </a:p>
          <a:p>
            <a:pPr marL="0" indent="0" algn="just">
              <a:buNone/>
            </a:pPr>
            <a:r>
              <a:rPr lang="en-US" dirty="0">
                <a:solidFill>
                  <a:schemeClr val="tx1"/>
                </a:solidFill>
                <a:latin typeface="Times New Roman" panose="02020603050405020304" pitchFamily="18" charset="0"/>
                <a:cs typeface="Times New Roman" panose="02020603050405020304" pitchFamily="18" charset="0"/>
              </a:rPr>
              <a:t>Affirmed. The relevant endorsement excluded coverage for any loss caused by “water penetration through the roof system…</a:t>
            </a:r>
            <a:r>
              <a:rPr lang="en-US" i="1" dirty="0">
                <a:solidFill>
                  <a:schemeClr val="tx1"/>
                </a:solidFill>
                <a:latin typeface="Times New Roman" panose="02020603050405020304" pitchFamily="18" charset="0"/>
                <a:cs typeface="Times New Roman" panose="02020603050405020304" pitchFamily="18" charset="0"/>
              </a:rPr>
              <a:t>unless</a:t>
            </a:r>
            <a:r>
              <a:rPr lang="en-US" dirty="0">
                <a:solidFill>
                  <a:schemeClr val="tx1"/>
                </a:solidFill>
                <a:latin typeface="Times New Roman" panose="02020603050405020304" pitchFamily="18" charset="0"/>
                <a:cs typeface="Times New Roman" panose="02020603050405020304" pitchFamily="18" charset="0"/>
              </a:rPr>
              <a:t> water penetration is a direct result of damage caused by a Peril Insured Against other than water and not otherwise excluded in the policy.” Insureds admitted damage to the roof was not a “peril created opening” and was due to wear and tear, but argued the “ensuing loss” (</a:t>
            </a:r>
            <a:r>
              <a:rPr lang="en-US" i="1" dirty="0">
                <a:solidFill>
                  <a:schemeClr val="tx1"/>
                </a:solidFill>
                <a:latin typeface="Times New Roman" panose="02020603050405020304" pitchFamily="18" charset="0"/>
                <a:cs typeface="Times New Roman" panose="02020603050405020304" pitchFamily="18" charset="0"/>
              </a:rPr>
              <a:t>i.e.</a:t>
            </a:r>
            <a:r>
              <a:rPr lang="en-US" dirty="0">
                <a:solidFill>
                  <a:schemeClr val="tx1"/>
                </a:solidFill>
                <a:latin typeface="Times New Roman" panose="02020603050405020304" pitchFamily="18" charset="0"/>
                <a:cs typeface="Times New Roman" panose="02020603050405020304" pitchFamily="18" charset="0"/>
              </a:rPr>
              <a:t>, water damage to the interior) was still covered. The Court interpreted the endorsement and concluded there was no coverage because (1) the policy only affords coverage for ensuing loss that is “not otherwise excluded,” and (2) the policy expressly excludes coverage for loss caused by wear and tear. </a:t>
            </a:r>
          </a:p>
          <a:p>
            <a:endParaRPr lang="en-US" dirty="0"/>
          </a:p>
        </p:txBody>
      </p:sp>
    </p:spTree>
    <p:extLst>
      <p:ext uri="{BB962C8B-B14F-4D97-AF65-F5344CB8AC3E}">
        <p14:creationId xmlns:p14="http://schemas.microsoft.com/office/powerpoint/2010/main" val="29166194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F22BD2B-3EAC-6A77-F0E5-FAF3FBD515AC}"/>
              </a:ext>
            </a:extLst>
          </p:cNvPr>
          <p:cNvSpPr>
            <a:spLocks noGrp="1"/>
          </p:cNvSpPr>
          <p:nvPr>
            <p:ph type="pic" sz="quarter" idx="13"/>
          </p:nvPr>
        </p:nvSpPr>
        <p:spPr/>
        <p:txBody>
          <a:bodyPr/>
          <a:lstStyle/>
          <a:p>
            <a:endParaRPr lang="en-US"/>
          </a:p>
        </p:txBody>
      </p:sp>
      <p:sp>
        <p:nvSpPr>
          <p:cNvPr id="3" name="Title 2">
            <a:extLst>
              <a:ext uri="{FF2B5EF4-FFF2-40B4-BE49-F238E27FC236}">
                <a16:creationId xmlns:a16="http://schemas.microsoft.com/office/drawing/2014/main" id="{2A45F931-E0DD-719F-6034-142654AE88F6}"/>
              </a:ext>
            </a:extLst>
          </p:cNvPr>
          <p:cNvSpPr>
            <a:spLocks noGrp="1"/>
          </p:cNvSpPr>
          <p:nvPr>
            <p:ph type="ctrTitle"/>
          </p:nvPr>
        </p:nvSpPr>
        <p:spPr/>
        <p:txBody>
          <a:bodyPr/>
          <a:lstStyle/>
          <a:p>
            <a:r>
              <a:rPr lang="en-US" sz="6000" dirty="0">
                <a:latin typeface="Times New Roman" panose="02020603050405020304" pitchFamily="18" charset="0"/>
                <a:cs typeface="Times New Roman" panose="02020603050405020304" pitchFamily="18" charset="0"/>
              </a:rPr>
              <a:t>BAD FAITH</a:t>
            </a:r>
          </a:p>
        </p:txBody>
      </p:sp>
      <p:sp>
        <p:nvSpPr>
          <p:cNvPr id="4" name="Subtitle 3">
            <a:extLst>
              <a:ext uri="{FF2B5EF4-FFF2-40B4-BE49-F238E27FC236}">
                <a16:creationId xmlns:a16="http://schemas.microsoft.com/office/drawing/2014/main" id="{E03DF5A0-9325-986D-A9A2-F1C868E8133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929686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4572A-BE00-96F4-6B9D-E400227565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0D08A1-5A3F-7ED2-3E65-4AE9EEF375D2}"/>
              </a:ext>
            </a:extLst>
          </p:cNvPr>
          <p:cNvSpPr>
            <a:spLocks noGrp="1"/>
          </p:cNvSpPr>
          <p:nvPr>
            <p:ph type="title"/>
          </p:nvPr>
        </p:nvSpPr>
        <p:spPr>
          <a:xfrm>
            <a:off x="548640" y="222094"/>
            <a:ext cx="11091672" cy="1378105"/>
          </a:xfrm>
        </p:spPr>
        <p:txBody>
          <a:bodyPr/>
          <a:lstStyle/>
          <a:p>
            <a:r>
              <a:rPr lang="en-US" b="0" i="1" dirty="0">
                <a:solidFill>
                  <a:schemeClr val="tx1"/>
                </a:solidFill>
                <a:latin typeface="Times New Roman" panose="02020603050405020304" pitchFamily="18" charset="0"/>
                <a:cs typeface="Times New Roman" panose="02020603050405020304" pitchFamily="18" charset="0"/>
              </a:rPr>
              <a:t>Progressive American Ins. Co. v. Gonzalez</a:t>
            </a:r>
            <a:r>
              <a:rPr lang="en-US" b="0" dirty="0">
                <a:solidFill>
                  <a:schemeClr val="tx1"/>
                </a:solidFill>
                <a:latin typeface="Times New Roman" panose="02020603050405020304" pitchFamily="18" charset="0"/>
                <a:cs typeface="Times New Roman" panose="02020603050405020304" pitchFamily="18" charset="0"/>
              </a:rPr>
              <a:t> </a:t>
            </a:r>
            <a:br>
              <a:rPr lang="en-US" b="0" dirty="0">
                <a:solidFill>
                  <a:schemeClr val="tx1"/>
                </a:solidFill>
                <a:latin typeface="Times New Roman" panose="02020603050405020304" pitchFamily="18" charset="0"/>
                <a:cs typeface="Times New Roman" panose="02020603050405020304" pitchFamily="18" charset="0"/>
              </a:rPr>
            </a:br>
            <a:r>
              <a:rPr lang="en-US" b="0" dirty="0">
                <a:solidFill>
                  <a:schemeClr val="tx1"/>
                </a:solidFill>
                <a:latin typeface="Times New Roman" panose="02020603050405020304" pitchFamily="18" charset="0"/>
                <a:cs typeface="Times New Roman" panose="02020603050405020304" pitchFamily="18" charset="0"/>
              </a:rPr>
              <a:t>408 So. 3d 857 (Fla. 3d DCA 2025)</a:t>
            </a:r>
          </a:p>
        </p:txBody>
      </p:sp>
      <p:sp>
        <p:nvSpPr>
          <p:cNvPr id="4" name="Content Placeholder 3">
            <a:extLst>
              <a:ext uri="{FF2B5EF4-FFF2-40B4-BE49-F238E27FC236}">
                <a16:creationId xmlns:a16="http://schemas.microsoft.com/office/drawing/2014/main" id="{547D7813-2409-1D30-B27C-AF22F3D36409}"/>
              </a:ext>
            </a:extLst>
          </p:cNvPr>
          <p:cNvSpPr>
            <a:spLocks noGrp="1"/>
          </p:cNvSpPr>
          <p:nvPr>
            <p:ph idx="1"/>
          </p:nvPr>
        </p:nvSpPr>
        <p:spPr>
          <a:xfrm>
            <a:off x="548640" y="1600199"/>
            <a:ext cx="11091672" cy="4528777"/>
          </a:xfrm>
        </p:spPr>
        <p:txBody>
          <a:bodyPr>
            <a:normAutofit fontScale="92500" lnSpcReduction="20000"/>
          </a:bodyPr>
          <a:lstStyle/>
          <a:p>
            <a:pPr marL="0" marR="0">
              <a:lnSpc>
                <a:spcPct val="107000"/>
              </a:lnSpc>
              <a:spcAft>
                <a:spcPts val="800"/>
              </a:spcAft>
              <a:buNone/>
            </a:pPr>
            <a:r>
              <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FACTS:</a:t>
            </a:r>
            <a:endPar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07000"/>
              </a:lnSpc>
              <a:spcAft>
                <a:spcPts val="800"/>
              </a:spcAft>
              <a:buNone/>
            </a:pP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Insureds filed suit alleging bad faith in claims handling. Insurer filed MSJ based on insufficient civil remedy notice (“CRN”)—namely, that it had not been given notice and an opportunity to cure at least 60 days before suit was filed. Trial court denied the MSJ, finding the insured </a:t>
            </a:r>
            <a:r>
              <a:rPr lang="en-US"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filing</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the CRN with the Department of Financial Services was sufficient, even if Plaintiff did not provide the CRN directly to the insurer. </a:t>
            </a:r>
          </a:p>
          <a:p>
            <a:pPr marL="0" marR="0">
              <a:lnSpc>
                <a:spcPct val="107000"/>
              </a:lnSpc>
              <a:spcAft>
                <a:spcPts val="800"/>
              </a:spcAft>
              <a:buNone/>
            </a:pPr>
            <a:r>
              <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HOLDING:</a:t>
            </a:r>
          </a:p>
          <a:p>
            <a:pPr marL="0" indent="0" algn="just">
              <a:buNone/>
            </a:pPr>
            <a:r>
              <a:rPr lang="en-US" dirty="0">
                <a:solidFill>
                  <a:schemeClr val="tx1"/>
                </a:solidFill>
                <a:latin typeface="Times New Roman" panose="02020603050405020304" pitchFamily="18" charset="0"/>
                <a:cs typeface="Times New Roman" panose="02020603050405020304" pitchFamily="18" charset="0"/>
              </a:rPr>
              <a:t>Reversed. Third District held the statute clearly requires that the “insurer must have been given 60 days’ written notice” and the summary judgment evidence showed that did not happen. The fact that the CRN was filed with the state is insufficient because the insurer put on evidence that it did not monitor the state’s website for CRN filings and it did not receive the CRN until after the insureds had filed their bad faith suit. “[W]e reject the argument that filing with the Department constitutes giving notice to the insurer in this version of the statute.”</a:t>
            </a:r>
          </a:p>
          <a:p>
            <a:endParaRPr lang="en-US" dirty="0"/>
          </a:p>
        </p:txBody>
      </p:sp>
    </p:spTree>
    <p:extLst>
      <p:ext uri="{BB962C8B-B14F-4D97-AF65-F5344CB8AC3E}">
        <p14:creationId xmlns:p14="http://schemas.microsoft.com/office/powerpoint/2010/main" val="7717497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0B533-ABE4-566B-9F1C-F8C32A15A6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E7D5E3-1D41-3A35-E4C4-BFAA31F3CC31}"/>
              </a:ext>
            </a:extLst>
          </p:cNvPr>
          <p:cNvSpPr>
            <a:spLocks noGrp="1"/>
          </p:cNvSpPr>
          <p:nvPr>
            <p:ph type="title"/>
          </p:nvPr>
        </p:nvSpPr>
        <p:spPr>
          <a:xfrm>
            <a:off x="548640" y="222094"/>
            <a:ext cx="11091672" cy="1378105"/>
          </a:xfrm>
        </p:spPr>
        <p:txBody>
          <a:bodyPr/>
          <a:lstStyle/>
          <a:p>
            <a:pPr lvl="0"/>
            <a:r>
              <a:rPr lang="en-US" b="0" i="1" dirty="0">
                <a:solidFill>
                  <a:schemeClr val="tx1"/>
                </a:solidFill>
                <a:latin typeface="Times New Roman" panose="02020603050405020304" pitchFamily="18" charset="0"/>
                <a:cs typeface="Times New Roman" panose="02020603050405020304" pitchFamily="18" charset="0"/>
              </a:rPr>
              <a:t>Vo v. Scottsdale Ins. Co.</a:t>
            </a:r>
            <a:br>
              <a:rPr lang="en-US" b="0" dirty="0">
                <a:solidFill>
                  <a:schemeClr val="tx1"/>
                </a:solidFill>
                <a:latin typeface="Times New Roman" panose="02020603050405020304" pitchFamily="18" charset="0"/>
                <a:cs typeface="Times New Roman" panose="02020603050405020304" pitchFamily="18" charset="0"/>
              </a:rPr>
            </a:br>
            <a:r>
              <a:rPr lang="en-US" b="0" dirty="0">
                <a:solidFill>
                  <a:schemeClr val="tx1"/>
                </a:solidFill>
                <a:latin typeface="Times New Roman" panose="02020603050405020304" pitchFamily="18" charset="0"/>
                <a:cs typeface="Times New Roman" panose="02020603050405020304" pitchFamily="18" charset="0"/>
              </a:rPr>
              <a:t>422 So. 3d 559 (Fla. 1st DCA 2025)</a:t>
            </a:r>
          </a:p>
        </p:txBody>
      </p:sp>
      <p:sp>
        <p:nvSpPr>
          <p:cNvPr id="4" name="Content Placeholder 3">
            <a:extLst>
              <a:ext uri="{FF2B5EF4-FFF2-40B4-BE49-F238E27FC236}">
                <a16:creationId xmlns:a16="http://schemas.microsoft.com/office/drawing/2014/main" id="{A18E33AA-0EDD-6C3D-25FD-E0178921E227}"/>
              </a:ext>
            </a:extLst>
          </p:cNvPr>
          <p:cNvSpPr>
            <a:spLocks noGrp="1"/>
          </p:cNvSpPr>
          <p:nvPr>
            <p:ph idx="1"/>
          </p:nvPr>
        </p:nvSpPr>
        <p:spPr>
          <a:xfrm>
            <a:off x="548640" y="1600199"/>
            <a:ext cx="11091672" cy="4528777"/>
          </a:xfrm>
        </p:spPr>
        <p:txBody>
          <a:bodyPr>
            <a:normAutofit fontScale="92500" lnSpcReduction="10000"/>
          </a:bodyPr>
          <a:lstStyle/>
          <a:p>
            <a:pPr marL="0" marR="0">
              <a:lnSpc>
                <a:spcPct val="107000"/>
              </a:lnSpc>
              <a:spcAft>
                <a:spcPts val="800"/>
              </a:spcAft>
              <a:buNone/>
            </a:pPr>
            <a:r>
              <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FACTS:</a:t>
            </a:r>
          </a:p>
          <a:p>
            <a:pPr marL="0" marR="0" algn="just">
              <a:lnSpc>
                <a:spcPct val="107000"/>
              </a:lnSpc>
              <a:spcAft>
                <a:spcPts val="800"/>
              </a:spcAft>
              <a:buNone/>
            </a:pPr>
            <a:r>
              <a:rPr lang="en-US" dirty="0">
                <a:solidFill>
                  <a:schemeClr val="tx1"/>
                </a:solidFill>
                <a:latin typeface="Times New Roman" panose="02020603050405020304" pitchFamily="18" charset="0"/>
                <a:cs typeface="Times New Roman" panose="02020603050405020304" pitchFamily="18" charset="0"/>
              </a:rPr>
              <a:t>Insured’s breach of contract suit went to appraisal and settled in 2021. Insured filed bad faith suit in March 2023. Trial court dismissed bad faith suit based on section 624.1554, Fla. Stat., enacted in 2022, which precludes bad faith suit unless there has been “an adverse adjudication by a court of law that the property insurer breached the insurance contract and a final judgment or decree has been rendered against the insurer.”</a:t>
            </a:r>
            <a:endPar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Aft>
                <a:spcPts val="800"/>
              </a:spcAft>
              <a:buNone/>
            </a:pPr>
            <a:r>
              <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HOLDING:</a:t>
            </a:r>
          </a:p>
          <a:p>
            <a:pPr marL="0" indent="0" algn="just">
              <a:buNone/>
            </a:pPr>
            <a:r>
              <a:rPr lang="en-US" dirty="0">
                <a:solidFill>
                  <a:schemeClr val="tx1"/>
                </a:solidFill>
                <a:latin typeface="Times New Roman" panose="02020603050405020304" pitchFamily="18" charset="0"/>
                <a:cs typeface="Times New Roman" panose="02020603050405020304" pitchFamily="18" charset="0"/>
              </a:rPr>
              <a:t>Reversed and remanded with instructions to reinstate the suit. The First District held that section 624.1551 cannot be applied </a:t>
            </a:r>
            <a:r>
              <a:rPr lang="en-US" i="1" dirty="0">
                <a:solidFill>
                  <a:schemeClr val="tx1"/>
                </a:solidFill>
                <a:latin typeface="Times New Roman" panose="02020603050405020304" pitchFamily="18" charset="0"/>
                <a:cs typeface="Times New Roman" panose="02020603050405020304" pitchFamily="18" charset="0"/>
              </a:rPr>
              <a:t>retroactively</a:t>
            </a:r>
            <a:r>
              <a:rPr lang="en-US" dirty="0">
                <a:solidFill>
                  <a:schemeClr val="tx1"/>
                </a:solidFill>
                <a:latin typeface="Times New Roman" panose="02020603050405020304" pitchFamily="18" charset="0"/>
                <a:cs typeface="Times New Roman" panose="02020603050405020304" pitchFamily="18" charset="0"/>
              </a:rPr>
              <a:t> because it would deprive the insureds of their vested right to assert a claim for bad faith. “[I]t is undeniable that the statute eliminates a previously valid cause of action, in fact, a cause of action authorized by the Legislature.”</a:t>
            </a:r>
          </a:p>
          <a:p>
            <a:endParaRPr lang="en-US" dirty="0"/>
          </a:p>
        </p:txBody>
      </p:sp>
    </p:spTree>
    <p:extLst>
      <p:ext uri="{BB962C8B-B14F-4D97-AF65-F5344CB8AC3E}">
        <p14:creationId xmlns:p14="http://schemas.microsoft.com/office/powerpoint/2010/main" val="28788777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F22BD2B-3EAC-6A77-F0E5-FAF3FBD515AC}"/>
              </a:ext>
            </a:extLst>
          </p:cNvPr>
          <p:cNvSpPr>
            <a:spLocks noGrp="1"/>
          </p:cNvSpPr>
          <p:nvPr>
            <p:ph type="pic" sz="quarter" idx="13"/>
          </p:nvPr>
        </p:nvSpPr>
        <p:spPr/>
        <p:txBody>
          <a:bodyPr/>
          <a:lstStyle/>
          <a:p>
            <a:endParaRPr lang="en-US"/>
          </a:p>
        </p:txBody>
      </p:sp>
      <p:sp>
        <p:nvSpPr>
          <p:cNvPr id="3" name="Title 2">
            <a:extLst>
              <a:ext uri="{FF2B5EF4-FFF2-40B4-BE49-F238E27FC236}">
                <a16:creationId xmlns:a16="http://schemas.microsoft.com/office/drawing/2014/main" id="{2A45F931-E0DD-719F-6034-142654AE88F6}"/>
              </a:ext>
            </a:extLst>
          </p:cNvPr>
          <p:cNvSpPr>
            <a:spLocks noGrp="1"/>
          </p:cNvSpPr>
          <p:nvPr>
            <p:ph type="ctrTitle"/>
          </p:nvPr>
        </p:nvSpPr>
        <p:spPr/>
        <p:txBody>
          <a:bodyPr/>
          <a:lstStyle/>
          <a:p>
            <a:r>
              <a:rPr lang="en-US" sz="6000" dirty="0">
                <a:latin typeface="Times New Roman" panose="02020603050405020304" pitchFamily="18" charset="0"/>
                <a:cs typeface="Times New Roman" panose="02020603050405020304" pitchFamily="18" charset="0"/>
              </a:rPr>
              <a:t>PROPOSAL FOR SETTLEMENT</a:t>
            </a:r>
          </a:p>
        </p:txBody>
      </p:sp>
      <p:sp>
        <p:nvSpPr>
          <p:cNvPr id="4" name="Subtitle 3">
            <a:extLst>
              <a:ext uri="{FF2B5EF4-FFF2-40B4-BE49-F238E27FC236}">
                <a16:creationId xmlns:a16="http://schemas.microsoft.com/office/drawing/2014/main" id="{E03DF5A0-9325-986D-A9A2-F1C868E8133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87121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8C501-EF11-C38A-C402-24351573D9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5818D8-F951-831E-4967-CC648C6F3315}"/>
              </a:ext>
            </a:extLst>
          </p:cNvPr>
          <p:cNvSpPr>
            <a:spLocks noGrp="1"/>
          </p:cNvSpPr>
          <p:nvPr>
            <p:ph type="title"/>
          </p:nvPr>
        </p:nvSpPr>
        <p:spPr>
          <a:xfrm>
            <a:off x="548640" y="222094"/>
            <a:ext cx="11091672" cy="1378105"/>
          </a:xfrm>
        </p:spPr>
        <p:txBody>
          <a:bodyPr/>
          <a:lstStyle/>
          <a:p>
            <a:pPr lvl="0"/>
            <a:r>
              <a:rPr lang="en-US" b="0" i="1" dirty="0">
                <a:solidFill>
                  <a:schemeClr val="tx1"/>
                </a:solidFill>
                <a:latin typeface="Times New Roman" panose="02020603050405020304" pitchFamily="18" charset="0"/>
                <a:cs typeface="Times New Roman" panose="02020603050405020304" pitchFamily="18" charset="0"/>
              </a:rPr>
              <a:t>Liberty Surplus Ins. Corp. v. Kaufman Lynn Constr., Inc.</a:t>
            </a:r>
            <a:r>
              <a:rPr lang="en-US" b="0" dirty="0">
                <a:solidFill>
                  <a:schemeClr val="tx1"/>
                </a:solidFill>
                <a:latin typeface="Times New Roman" panose="02020603050405020304" pitchFamily="18" charset="0"/>
                <a:cs typeface="Times New Roman" panose="02020603050405020304" pitchFamily="18" charset="0"/>
              </a:rPr>
              <a:t> 130 F.4th 903 (11th Cir. 2025)</a:t>
            </a:r>
          </a:p>
        </p:txBody>
      </p:sp>
      <p:sp>
        <p:nvSpPr>
          <p:cNvPr id="4" name="Content Placeholder 3">
            <a:extLst>
              <a:ext uri="{FF2B5EF4-FFF2-40B4-BE49-F238E27FC236}">
                <a16:creationId xmlns:a16="http://schemas.microsoft.com/office/drawing/2014/main" id="{7632676B-0BBF-526F-BA73-78488A4892C6}"/>
              </a:ext>
            </a:extLst>
          </p:cNvPr>
          <p:cNvSpPr>
            <a:spLocks noGrp="1"/>
          </p:cNvSpPr>
          <p:nvPr>
            <p:ph idx="1"/>
          </p:nvPr>
        </p:nvSpPr>
        <p:spPr>
          <a:xfrm>
            <a:off x="548640" y="1600199"/>
            <a:ext cx="11091672" cy="4528777"/>
          </a:xfrm>
        </p:spPr>
        <p:txBody>
          <a:bodyPr>
            <a:normAutofit fontScale="92500" lnSpcReduction="20000"/>
          </a:bodyPr>
          <a:lstStyle/>
          <a:p>
            <a:pPr marL="0" marR="0">
              <a:lnSpc>
                <a:spcPct val="107000"/>
              </a:lnSpc>
              <a:spcAft>
                <a:spcPts val="800"/>
              </a:spcAft>
              <a:buNone/>
            </a:pPr>
            <a:r>
              <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FACTS:</a:t>
            </a:r>
          </a:p>
          <a:p>
            <a:pPr marL="0" marR="0" algn="just">
              <a:lnSpc>
                <a:spcPct val="107000"/>
              </a:lnSpc>
              <a:spcAft>
                <a:spcPts val="800"/>
              </a:spcAft>
              <a:buNone/>
            </a:pPr>
            <a:r>
              <a:rPr lang="en-US" dirty="0">
                <a:solidFill>
                  <a:schemeClr val="tx1"/>
                </a:solidFill>
                <a:latin typeface="Times New Roman" panose="02020603050405020304" pitchFamily="18" charset="0"/>
                <a:cs typeface="Times New Roman" panose="02020603050405020304" pitchFamily="18" charset="0"/>
              </a:rPr>
              <a:t>Insurer filed action against GC seeking a declaration that it had no duty to defend or indemnify it in an underlying suit alleging defective work. GC asserted counterclaims for declaratory relief, breach of contract, and reformation. District court granted summary declaratory judgment to insurer, but denied insurer’s motion for attorney’s fees, which was based on an unaccepted proposal for settlement (“PFS”).</a:t>
            </a:r>
            <a:endPar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Aft>
                <a:spcPts val="800"/>
              </a:spcAft>
              <a:buNone/>
            </a:pPr>
            <a:r>
              <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HOLDING:</a:t>
            </a:r>
          </a:p>
          <a:p>
            <a:pPr marL="0" indent="0" algn="just">
              <a:buNone/>
            </a:pPr>
            <a:r>
              <a:rPr lang="en-US" dirty="0">
                <a:latin typeface="Times New Roman" panose="02020603050405020304" pitchFamily="18" charset="0"/>
                <a:cs typeface="Times New Roman" panose="02020603050405020304" pitchFamily="18" charset="0"/>
              </a:rPr>
              <a:t>Affirmed. Liberty’s PFS failed to comply with Fla. R. Civ. P. 1.442, which requires that a PFS “must resolve all claims between the proponent and the party to whom the proposal is made.” Here, Liberty’s proposal only offered to resolve the GC’s breach of contract and declaratory relief counts, but did not offer to resolve Liberty’s own claim for declaratory relief. The Eleventh Circuit also noted that the section 768.79 and Rule 1.442 do not provide a right to recover attorney’s fees in actions where the plaintiff seeks both damages and equitable relief</a:t>
            </a:r>
            <a:r>
              <a:rPr lang="en-US" dirty="0">
                <a:solidFill>
                  <a:schemeClr val="tx1"/>
                </a:solidFill>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30467072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2F325-FC9D-2874-0FB5-2E469C5155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243FCD-D711-07A3-3A0E-E5154A122260}"/>
              </a:ext>
            </a:extLst>
          </p:cNvPr>
          <p:cNvSpPr>
            <a:spLocks noGrp="1"/>
          </p:cNvSpPr>
          <p:nvPr>
            <p:ph type="title"/>
          </p:nvPr>
        </p:nvSpPr>
        <p:spPr>
          <a:xfrm>
            <a:off x="548640" y="222094"/>
            <a:ext cx="11091672" cy="1378105"/>
          </a:xfrm>
        </p:spPr>
        <p:txBody>
          <a:bodyPr/>
          <a:lstStyle/>
          <a:p>
            <a:pPr lvl="0"/>
            <a:r>
              <a:rPr lang="en-US" b="0" i="1" dirty="0">
                <a:solidFill>
                  <a:schemeClr val="tx1"/>
                </a:solidFill>
                <a:latin typeface="Times New Roman" panose="02020603050405020304" pitchFamily="18" charset="0"/>
                <a:cs typeface="Times New Roman" panose="02020603050405020304" pitchFamily="18" charset="0"/>
              </a:rPr>
              <a:t>Gutierrez v. Security First Ins. Co.</a:t>
            </a:r>
            <a:br>
              <a:rPr lang="en-US" b="0" dirty="0">
                <a:solidFill>
                  <a:schemeClr val="tx1"/>
                </a:solidFill>
                <a:latin typeface="Times New Roman" panose="02020603050405020304" pitchFamily="18" charset="0"/>
                <a:cs typeface="Times New Roman" panose="02020603050405020304" pitchFamily="18" charset="0"/>
              </a:rPr>
            </a:br>
            <a:r>
              <a:rPr lang="en-US" b="0" dirty="0">
                <a:solidFill>
                  <a:schemeClr val="tx1"/>
                </a:solidFill>
                <a:latin typeface="Times New Roman" panose="02020603050405020304" pitchFamily="18" charset="0"/>
                <a:cs typeface="Times New Roman" panose="02020603050405020304" pitchFamily="18" charset="0"/>
              </a:rPr>
              <a:t>2025 WL 938484 (Fla. 6th DCA Mar. 28, 2025)</a:t>
            </a:r>
          </a:p>
        </p:txBody>
      </p:sp>
      <p:sp>
        <p:nvSpPr>
          <p:cNvPr id="4" name="Content Placeholder 3">
            <a:extLst>
              <a:ext uri="{FF2B5EF4-FFF2-40B4-BE49-F238E27FC236}">
                <a16:creationId xmlns:a16="http://schemas.microsoft.com/office/drawing/2014/main" id="{EC242D63-9D78-5CCF-3F8C-1A0DD6A784EF}"/>
              </a:ext>
            </a:extLst>
          </p:cNvPr>
          <p:cNvSpPr>
            <a:spLocks noGrp="1"/>
          </p:cNvSpPr>
          <p:nvPr>
            <p:ph idx="1"/>
          </p:nvPr>
        </p:nvSpPr>
        <p:spPr>
          <a:xfrm>
            <a:off x="548640" y="1600199"/>
            <a:ext cx="11091672" cy="4528777"/>
          </a:xfrm>
        </p:spPr>
        <p:txBody>
          <a:bodyPr>
            <a:normAutofit fontScale="92500" lnSpcReduction="20000"/>
          </a:bodyPr>
          <a:lstStyle/>
          <a:p>
            <a:pPr marL="0" marR="0">
              <a:lnSpc>
                <a:spcPct val="107000"/>
              </a:lnSpc>
              <a:spcAft>
                <a:spcPts val="800"/>
              </a:spcAft>
              <a:buNone/>
            </a:pPr>
            <a:r>
              <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FACTS:</a:t>
            </a:r>
          </a:p>
          <a:p>
            <a:pPr marL="0" marR="0" algn="just">
              <a:lnSpc>
                <a:spcPct val="107000"/>
              </a:lnSpc>
              <a:spcAft>
                <a:spcPts val="800"/>
              </a:spcAft>
              <a:buNone/>
            </a:pPr>
            <a:r>
              <a:rPr lang="en-US" dirty="0">
                <a:solidFill>
                  <a:schemeClr val="tx1"/>
                </a:solidFill>
                <a:latin typeface="Times New Roman" panose="02020603050405020304" pitchFamily="18" charset="0"/>
                <a:cs typeface="Times New Roman" panose="02020603050405020304" pitchFamily="18" charset="0"/>
              </a:rPr>
              <a:t>Insurer prevailed at trial and moved for attorney’s fees, based on unaccepted $5,000 </a:t>
            </a:r>
            <a:r>
              <a:rPr lang="en-US" b="1" i="1" dirty="0">
                <a:solidFill>
                  <a:schemeClr val="tx1"/>
                </a:solidFill>
                <a:latin typeface="Times New Roman" panose="02020603050405020304" pitchFamily="18" charset="0"/>
                <a:cs typeface="Times New Roman" panose="02020603050405020304" pitchFamily="18" charset="0"/>
              </a:rPr>
              <a:t>joint</a:t>
            </a:r>
            <a:r>
              <a:rPr lang="en-US" dirty="0">
                <a:solidFill>
                  <a:schemeClr val="tx1"/>
                </a:solidFill>
                <a:latin typeface="Times New Roman" panose="02020603050405020304" pitchFamily="18" charset="0"/>
                <a:cs typeface="Times New Roman" panose="02020603050405020304" pitchFamily="18" charset="0"/>
              </a:rPr>
              <a:t> proposal for settlement issued to the insureds, who were husband and wife. Proposal did not expressly state that it could only be accepted by both insureds jointly, but it did not offer two separate amounts such that each insured could independently evaluate or accept the offer. Trial court granted the insurer’s motion.</a:t>
            </a:r>
            <a:endPar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Aft>
                <a:spcPts val="800"/>
              </a:spcAft>
              <a:buNone/>
            </a:pPr>
            <a:r>
              <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HOLDING:</a:t>
            </a:r>
          </a:p>
          <a:p>
            <a:pPr marL="0" indent="0" algn="just">
              <a:buNone/>
            </a:pPr>
            <a:r>
              <a:rPr lang="en-US" dirty="0">
                <a:solidFill>
                  <a:schemeClr val="tx1"/>
                </a:solidFill>
                <a:latin typeface="Times New Roman" panose="02020603050405020304" pitchFamily="18" charset="0"/>
                <a:cs typeface="Times New Roman" panose="02020603050405020304" pitchFamily="18" charset="0"/>
              </a:rPr>
              <a:t>Reversed. “Because a proposal for settlement from a defendant to multiple plaintiffs that does not allow each of the plaintiffs to independently accept or reject the proposal is invalid under </a:t>
            </a:r>
            <a:r>
              <a:rPr lang="en-US" i="1" dirty="0">
                <a:solidFill>
                  <a:schemeClr val="tx1"/>
                </a:solidFill>
                <a:latin typeface="Times New Roman" panose="02020603050405020304" pitchFamily="18" charset="0"/>
                <a:cs typeface="Times New Roman" panose="02020603050405020304" pitchFamily="18" charset="0"/>
              </a:rPr>
              <a:t>Attorneys’ Title Insurance Fund, Inc. v. Gorka</a:t>
            </a:r>
            <a:r>
              <a:rPr lang="en-US" dirty="0">
                <a:solidFill>
                  <a:schemeClr val="tx1"/>
                </a:solidFill>
                <a:latin typeface="Times New Roman" panose="02020603050405020304" pitchFamily="18" charset="0"/>
                <a:cs typeface="Times New Roman" panose="02020603050405020304" pitchFamily="18" charset="0"/>
              </a:rPr>
              <a:t>, 36 So. 3d 646 (Fla. 2010), we reverse.” The Court expressly rejected as “simply wrong” the trial court’s reasoning that a joint proposal is valid (and an exception to </a:t>
            </a:r>
            <a:r>
              <a:rPr lang="en-US" i="1" dirty="0">
                <a:solidFill>
                  <a:schemeClr val="tx1"/>
                </a:solidFill>
                <a:latin typeface="Times New Roman" panose="02020603050405020304" pitchFamily="18" charset="0"/>
                <a:cs typeface="Times New Roman" panose="02020603050405020304" pitchFamily="18" charset="0"/>
              </a:rPr>
              <a:t>Gorka</a:t>
            </a:r>
            <a:r>
              <a:rPr lang="en-US" dirty="0">
                <a:solidFill>
                  <a:schemeClr val="tx1"/>
                </a:solidFill>
                <a:latin typeface="Times New Roman" panose="02020603050405020304" pitchFamily="18" charset="0"/>
                <a:cs typeface="Times New Roman" panose="02020603050405020304" pitchFamily="18" charset="0"/>
              </a:rPr>
              <a:t> exists) if the joint offerees are married with an indivisible interest in the claim.</a:t>
            </a:r>
          </a:p>
          <a:p>
            <a:endParaRPr lang="en-US" dirty="0"/>
          </a:p>
        </p:txBody>
      </p:sp>
    </p:spTree>
    <p:extLst>
      <p:ext uri="{BB962C8B-B14F-4D97-AF65-F5344CB8AC3E}">
        <p14:creationId xmlns:p14="http://schemas.microsoft.com/office/powerpoint/2010/main" val="3411279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09A8B-6C2D-2FF6-3B47-7BC8B98B14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C0F04B-8E94-B4C1-0939-F1A93FCDE6B3}"/>
              </a:ext>
            </a:extLst>
          </p:cNvPr>
          <p:cNvSpPr>
            <a:spLocks noGrp="1"/>
          </p:cNvSpPr>
          <p:nvPr>
            <p:ph type="title"/>
          </p:nvPr>
        </p:nvSpPr>
        <p:spPr>
          <a:xfrm>
            <a:off x="548640" y="222094"/>
            <a:ext cx="11091672" cy="1378105"/>
          </a:xfrm>
        </p:spPr>
        <p:txBody>
          <a:bodyPr/>
          <a:lstStyle/>
          <a:p>
            <a:pPr lvl="0"/>
            <a:r>
              <a:rPr lang="en-US" b="0" i="1" dirty="0">
                <a:solidFill>
                  <a:schemeClr val="tx1"/>
                </a:solidFill>
                <a:latin typeface="Times New Roman" panose="02020603050405020304" pitchFamily="18" charset="0"/>
                <a:cs typeface="Times New Roman" panose="02020603050405020304" pitchFamily="18" charset="0"/>
              </a:rPr>
              <a:t>Blanch v. Universal Prop. &amp; Cas. Ins. Co.</a:t>
            </a:r>
            <a:br>
              <a:rPr lang="en-US" b="0" dirty="0">
                <a:solidFill>
                  <a:schemeClr val="tx1"/>
                </a:solidFill>
                <a:latin typeface="Times New Roman" panose="02020603050405020304" pitchFamily="18" charset="0"/>
                <a:cs typeface="Times New Roman" panose="02020603050405020304" pitchFamily="18" charset="0"/>
              </a:rPr>
            </a:br>
            <a:r>
              <a:rPr lang="en-US" b="0" dirty="0">
                <a:solidFill>
                  <a:schemeClr val="tx1"/>
                </a:solidFill>
                <a:latin typeface="Times New Roman" panose="02020603050405020304" pitchFamily="18" charset="0"/>
                <a:cs typeface="Times New Roman" panose="02020603050405020304" pitchFamily="18" charset="0"/>
              </a:rPr>
              <a:t>405 So. 3d 495 (Fla. 3d DCA 2025)</a:t>
            </a:r>
          </a:p>
        </p:txBody>
      </p:sp>
      <p:sp>
        <p:nvSpPr>
          <p:cNvPr id="4" name="Content Placeholder 3">
            <a:extLst>
              <a:ext uri="{FF2B5EF4-FFF2-40B4-BE49-F238E27FC236}">
                <a16:creationId xmlns:a16="http://schemas.microsoft.com/office/drawing/2014/main" id="{3142B7EE-5EF7-C869-F0AE-4E0F045DF96A}"/>
              </a:ext>
            </a:extLst>
          </p:cNvPr>
          <p:cNvSpPr>
            <a:spLocks noGrp="1"/>
          </p:cNvSpPr>
          <p:nvPr>
            <p:ph idx="1"/>
          </p:nvPr>
        </p:nvSpPr>
        <p:spPr>
          <a:xfrm>
            <a:off x="548640" y="1600199"/>
            <a:ext cx="11091672" cy="4528777"/>
          </a:xfrm>
        </p:spPr>
        <p:txBody>
          <a:bodyPr>
            <a:normAutofit fontScale="92500"/>
          </a:bodyPr>
          <a:lstStyle/>
          <a:p>
            <a:pPr marL="0" marR="0">
              <a:lnSpc>
                <a:spcPct val="107000"/>
              </a:lnSpc>
              <a:spcAft>
                <a:spcPts val="800"/>
              </a:spcAft>
              <a:buNone/>
            </a:pPr>
            <a:r>
              <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FACTS:</a:t>
            </a:r>
          </a:p>
          <a:p>
            <a:pPr marL="0" marR="0" algn="just">
              <a:lnSpc>
                <a:spcPct val="107000"/>
              </a:lnSpc>
              <a:spcAft>
                <a:spcPts val="800"/>
              </a:spcAft>
              <a:buNone/>
            </a:pP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After Insurer paid ACV of insureds’ plumbing claim, insureds submitted RCV estimate and filed suit. Trial court granted insurer’s MSJ, finding insureds were not yet entitled to RCV because they had not yet made repairs. Insureds appealed, then filed </a:t>
            </a:r>
            <a:r>
              <a:rPr lang="en-US"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separate</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suit, alleging they had now made repairs which entitled them to recover RCV.</a:t>
            </a:r>
          </a:p>
          <a:p>
            <a:pPr marL="0" marR="0">
              <a:lnSpc>
                <a:spcPct val="107000"/>
              </a:lnSpc>
              <a:spcAft>
                <a:spcPts val="800"/>
              </a:spcAft>
              <a:buNone/>
            </a:pPr>
            <a:r>
              <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HOLDING:</a:t>
            </a:r>
          </a:p>
          <a:p>
            <a:pPr marL="0" indent="0" algn="just">
              <a:buNone/>
            </a:pPr>
            <a:r>
              <a:rPr lang="en-US" dirty="0">
                <a:solidFill>
                  <a:schemeClr val="tx1"/>
                </a:solidFill>
                <a:latin typeface="Times New Roman" panose="02020603050405020304" pitchFamily="18" charset="0"/>
                <a:cs typeface="Times New Roman" panose="02020603050405020304" pitchFamily="18" charset="0"/>
              </a:rPr>
              <a:t>Third District granted Universal’s motion to dismiss the appeal as moot. “[T]his appeal, which has to do with Universal’s alleged breach for failure to pay ACV, is moot….Because the Homeowners allege [in the new action] that they have made repairs and are entitled to RCV, there is not a justiciable issue as to Universal’s initial ACV payment.”</a:t>
            </a:r>
          </a:p>
          <a:p>
            <a:endParaRPr lang="en-US" dirty="0"/>
          </a:p>
        </p:txBody>
      </p:sp>
    </p:spTree>
    <p:extLst>
      <p:ext uri="{BB962C8B-B14F-4D97-AF65-F5344CB8AC3E}">
        <p14:creationId xmlns:p14="http://schemas.microsoft.com/office/powerpoint/2010/main" val="10339742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5A9D7-393A-1587-6B71-9E5A0A47A3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285445-2949-5F23-45D8-878A17600EC0}"/>
              </a:ext>
            </a:extLst>
          </p:cNvPr>
          <p:cNvSpPr>
            <a:spLocks noGrp="1"/>
          </p:cNvSpPr>
          <p:nvPr>
            <p:ph type="title"/>
          </p:nvPr>
        </p:nvSpPr>
        <p:spPr>
          <a:xfrm>
            <a:off x="548640" y="222094"/>
            <a:ext cx="11091672" cy="1378105"/>
          </a:xfrm>
        </p:spPr>
        <p:txBody>
          <a:bodyPr/>
          <a:lstStyle/>
          <a:p>
            <a:r>
              <a:rPr lang="pt-BR" b="0" i="1" dirty="0">
                <a:solidFill>
                  <a:schemeClr val="tx1"/>
                </a:solidFill>
                <a:latin typeface="Times New Roman" panose="02020603050405020304" pitchFamily="18" charset="0"/>
                <a:cs typeface="Times New Roman" panose="02020603050405020304" pitchFamily="18" charset="0"/>
              </a:rPr>
              <a:t>Stevens v. Florida Peninsula Ins. Co.</a:t>
            </a:r>
            <a:br>
              <a:rPr lang="pt-BR" b="0" i="1" dirty="0">
                <a:solidFill>
                  <a:schemeClr val="tx1"/>
                </a:solidFill>
                <a:latin typeface="Times New Roman" panose="02020603050405020304" pitchFamily="18" charset="0"/>
                <a:cs typeface="Times New Roman" panose="02020603050405020304" pitchFamily="18" charset="0"/>
              </a:rPr>
            </a:br>
            <a:r>
              <a:rPr lang="pt-BR" b="0" dirty="0">
                <a:solidFill>
                  <a:schemeClr val="tx1"/>
                </a:solidFill>
                <a:latin typeface="Times New Roman" panose="02020603050405020304" pitchFamily="18" charset="0"/>
                <a:cs typeface="Times New Roman" panose="02020603050405020304" pitchFamily="18" charset="0"/>
              </a:rPr>
              <a:t>423 So. 3d 459 (Fla. 2d DCA 2025)</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4723C04E-113A-22C6-07B4-684468AA9122}"/>
              </a:ext>
            </a:extLst>
          </p:cNvPr>
          <p:cNvSpPr>
            <a:spLocks noGrp="1"/>
          </p:cNvSpPr>
          <p:nvPr>
            <p:ph idx="1"/>
          </p:nvPr>
        </p:nvSpPr>
        <p:spPr>
          <a:xfrm>
            <a:off x="548640" y="1600199"/>
            <a:ext cx="11091672" cy="4528777"/>
          </a:xfrm>
        </p:spPr>
        <p:txBody>
          <a:bodyPr>
            <a:normAutofit lnSpcReduction="10000"/>
          </a:bodyPr>
          <a:lstStyle/>
          <a:p>
            <a:pPr marL="0" marR="0" algn="just">
              <a:lnSpc>
                <a:spcPct val="107000"/>
              </a:lnSpc>
              <a:spcAft>
                <a:spcPts val="800"/>
              </a:spcAft>
              <a:buNone/>
            </a:pPr>
            <a:r>
              <a:rPr lang="en-US" b="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FACTS:</a:t>
            </a:r>
          </a:p>
          <a:p>
            <a:pPr marL="0" marR="0" algn="just">
              <a:lnSpc>
                <a:spcPct val="107000"/>
              </a:lnSpc>
              <a:spcAft>
                <a:spcPts val="800"/>
              </a:spcAft>
              <a:buNone/>
            </a:pPr>
            <a:r>
              <a:rPr 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Insureds brought action against insurer to recover for failure to pay benefits owed under policy, and insurer submitted proposals for settlement containing general releases. The court entered summary judgment for insurer and granted its motion for attorney's fees and costs based on rejected proposals for settlement.</a:t>
            </a:r>
          </a:p>
          <a:p>
            <a:pPr marL="0" marR="0" algn="just">
              <a:lnSpc>
                <a:spcPct val="107000"/>
              </a:lnSpc>
              <a:spcAft>
                <a:spcPts val="800"/>
              </a:spcAft>
              <a:buNone/>
            </a:pPr>
            <a:r>
              <a:rPr lang="en-US" b="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HOLDING:</a:t>
            </a:r>
          </a:p>
          <a:p>
            <a:pPr marL="0" marR="0" algn="just">
              <a:lnSpc>
                <a:spcPct val="107000"/>
              </a:lnSpc>
              <a:spcAft>
                <a:spcPts val="800"/>
              </a:spcAft>
              <a:buNone/>
            </a:pPr>
            <a:r>
              <a:rPr 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Affirmed. </a:t>
            </a:r>
            <a:r>
              <a:rPr lang="en-US" dirty="0">
                <a:solidFill>
                  <a:schemeClr val="tx1"/>
                </a:solidFill>
                <a:latin typeface="Times New Roman" panose="02020603050405020304" pitchFamily="18" charset="0"/>
                <a:cs typeface="Times New Roman" panose="02020603050405020304" pitchFamily="18" charset="0"/>
              </a:rPr>
              <a:t>Insurer's proposals for settlement with general release were valid and enforceable under rule in effect when acceptance period expired before amendment requiring settlement proposals to exclude nonmonetary terms, and thus insureds who did not timely accept the proposals could be held liable for attorney's fees and costs.</a:t>
            </a:r>
            <a:endParaRPr 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a:p>
            <a:endParaRPr lang="en-US" dirty="0">
              <a:latin typeface="Times New Roman" panose="02020603050405020304" pitchFamily="18" charset="0"/>
              <a:ea typeface="Arial" panose="020B06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93071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F22BD2B-3EAC-6A77-F0E5-FAF3FBD515AC}"/>
              </a:ext>
            </a:extLst>
          </p:cNvPr>
          <p:cNvSpPr>
            <a:spLocks noGrp="1"/>
          </p:cNvSpPr>
          <p:nvPr>
            <p:ph type="pic" sz="quarter" idx="13"/>
          </p:nvPr>
        </p:nvSpPr>
        <p:spPr/>
        <p:txBody>
          <a:bodyPr/>
          <a:lstStyle/>
          <a:p>
            <a:endParaRPr lang="en-US"/>
          </a:p>
        </p:txBody>
      </p:sp>
      <p:sp>
        <p:nvSpPr>
          <p:cNvPr id="3" name="Title 2">
            <a:extLst>
              <a:ext uri="{FF2B5EF4-FFF2-40B4-BE49-F238E27FC236}">
                <a16:creationId xmlns:a16="http://schemas.microsoft.com/office/drawing/2014/main" id="{2A45F931-E0DD-719F-6034-142654AE88F6}"/>
              </a:ext>
            </a:extLst>
          </p:cNvPr>
          <p:cNvSpPr>
            <a:spLocks noGrp="1"/>
          </p:cNvSpPr>
          <p:nvPr>
            <p:ph type="ctrTitle"/>
          </p:nvPr>
        </p:nvSpPr>
        <p:spPr/>
        <p:txBody>
          <a:bodyPr/>
          <a:lstStyle/>
          <a:p>
            <a:r>
              <a:rPr lang="en-US" sz="6000" dirty="0">
                <a:latin typeface="Times New Roman" panose="02020603050405020304" pitchFamily="18" charset="0"/>
                <a:cs typeface="Times New Roman" panose="02020603050405020304" pitchFamily="18" charset="0"/>
              </a:rPr>
              <a:t>ATTORNEY’S FEES</a:t>
            </a:r>
          </a:p>
        </p:txBody>
      </p:sp>
      <p:sp>
        <p:nvSpPr>
          <p:cNvPr id="4" name="Subtitle 3">
            <a:extLst>
              <a:ext uri="{FF2B5EF4-FFF2-40B4-BE49-F238E27FC236}">
                <a16:creationId xmlns:a16="http://schemas.microsoft.com/office/drawing/2014/main" id="{E03DF5A0-9325-986D-A9A2-F1C868E8133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2835088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F23F3-11F7-9A45-A8D2-FD2093FD65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878191-09AE-AAA0-9CE8-78206DF48A9F}"/>
              </a:ext>
            </a:extLst>
          </p:cNvPr>
          <p:cNvSpPr>
            <a:spLocks noGrp="1"/>
          </p:cNvSpPr>
          <p:nvPr>
            <p:ph type="title"/>
          </p:nvPr>
        </p:nvSpPr>
        <p:spPr>
          <a:xfrm>
            <a:off x="548640" y="222094"/>
            <a:ext cx="11091672" cy="1378105"/>
          </a:xfrm>
        </p:spPr>
        <p:txBody>
          <a:bodyPr/>
          <a:lstStyle/>
          <a:p>
            <a:r>
              <a:rPr lang="en-US" b="0" i="1" dirty="0">
                <a:solidFill>
                  <a:schemeClr val="tx1"/>
                </a:solidFill>
                <a:latin typeface="Times New Roman" panose="02020603050405020304" pitchFamily="18" charset="0"/>
                <a:cs typeface="Times New Roman" panose="02020603050405020304" pitchFamily="18" charset="0"/>
              </a:rPr>
              <a:t>Blumberg v. Sec. First Ins. Co.</a:t>
            </a:r>
            <a:br>
              <a:rPr lang="en-US" b="0" i="1" dirty="0">
                <a:solidFill>
                  <a:schemeClr val="tx1"/>
                </a:solidFill>
                <a:latin typeface="Times New Roman" panose="02020603050405020304" pitchFamily="18" charset="0"/>
                <a:cs typeface="Times New Roman" panose="02020603050405020304" pitchFamily="18" charset="0"/>
              </a:rPr>
            </a:br>
            <a:r>
              <a:rPr lang="en-US" b="0" dirty="0">
                <a:solidFill>
                  <a:schemeClr val="tx1"/>
                </a:solidFill>
                <a:latin typeface="Times New Roman" panose="02020603050405020304" pitchFamily="18" charset="0"/>
                <a:cs typeface="Times New Roman" panose="02020603050405020304" pitchFamily="18" charset="0"/>
              </a:rPr>
              <a:t>420 So. 3d 1070 (Fla. 5th DCA 2025)</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7F9B62FB-5592-B9F7-53D8-966A4E0472A9}"/>
              </a:ext>
            </a:extLst>
          </p:cNvPr>
          <p:cNvSpPr>
            <a:spLocks noGrp="1"/>
          </p:cNvSpPr>
          <p:nvPr>
            <p:ph idx="1"/>
          </p:nvPr>
        </p:nvSpPr>
        <p:spPr>
          <a:xfrm>
            <a:off x="548640" y="1600199"/>
            <a:ext cx="11091672" cy="4528777"/>
          </a:xfrm>
        </p:spPr>
        <p:txBody>
          <a:bodyPr>
            <a:normAutofit fontScale="92500" lnSpcReduction="10000"/>
          </a:bodyPr>
          <a:lstStyle/>
          <a:p>
            <a:pPr marL="0" marR="0" algn="just">
              <a:lnSpc>
                <a:spcPct val="107000"/>
              </a:lnSpc>
              <a:spcAft>
                <a:spcPts val="800"/>
              </a:spcAft>
              <a:buNone/>
            </a:pPr>
            <a:r>
              <a:rPr lang="en-US" b="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FACTS:</a:t>
            </a:r>
          </a:p>
          <a:p>
            <a:pPr marL="0" marR="0" algn="just">
              <a:lnSpc>
                <a:spcPct val="107000"/>
              </a:lnSpc>
              <a:spcAft>
                <a:spcPts val="800"/>
              </a:spcAft>
              <a:buNone/>
            </a:pPr>
            <a:r>
              <a:rPr 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Insured filed action against property insurer for breach of contract after insurer refused to pay full amount of claim and sought attorney fees under statute in effect when policy issued. The court denied insured's motion for attorney fees based on statutory amendments eliminating right to fees before action was filed.</a:t>
            </a:r>
          </a:p>
          <a:p>
            <a:pPr marL="0" marR="0" algn="just">
              <a:lnSpc>
                <a:spcPct val="107000"/>
              </a:lnSpc>
              <a:spcAft>
                <a:spcPts val="800"/>
              </a:spcAft>
              <a:buNone/>
            </a:pPr>
            <a:r>
              <a:rPr lang="en-US" b="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HOLDING:</a:t>
            </a:r>
          </a:p>
          <a:p>
            <a:pPr marL="0" marR="0" algn="just">
              <a:lnSpc>
                <a:spcPct val="107000"/>
              </a:lnSpc>
              <a:spcAft>
                <a:spcPts val="800"/>
              </a:spcAft>
              <a:buNone/>
            </a:pPr>
            <a:r>
              <a:rPr 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Reversed. The statutory amendment eliminating right to attorney fees in suit under a property insurance policy did not apply retroactively.  Regardless, the retroactive application of the statutory change was impermissible to eliminate substantive right to attorney fees.  </a:t>
            </a:r>
          </a:p>
          <a:p>
            <a:pPr marL="0" marR="0" algn="just">
              <a:lnSpc>
                <a:spcPct val="107000"/>
              </a:lnSpc>
              <a:spcAft>
                <a:spcPts val="800"/>
              </a:spcAft>
              <a:buNone/>
            </a:pPr>
            <a:r>
              <a:rPr 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Supreme Court declined to accept jurisdiction.</a:t>
            </a:r>
          </a:p>
          <a:p>
            <a:endParaRPr lang="en-US" dirty="0">
              <a:latin typeface="Times New Roman" panose="02020603050405020304" pitchFamily="18" charset="0"/>
              <a:ea typeface="Arial" panose="020B06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123679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3439B-98AD-2F24-F346-80BDB5831B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63359D-D5F2-0A61-815A-5AD07324D513}"/>
              </a:ext>
            </a:extLst>
          </p:cNvPr>
          <p:cNvSpPr>
            <a:spLocks noGrp="1"/>
          </p:cNvSpPr>
          <p:nvPr>
            <p:ph type="title"/>
          </p:nvPr>
        </p:nvSpPr>
        <p:spPr>
          <a:xfrm>
            <a:off x="548640" y="222094"/>
            <a:ext cx="11091672" cy="1378105"/>
          </a:xfrm>
        </p:spPr>
        <p:txBody>
          <a:bodyPr/>
          <a:lstStyle/>
          <a:p>
            <a:r>
              <a:rPr lang="en-US" b="0" i="1" dirty="0">
                <a:solidFill>
                  <a:schemeClr val="tx1"/>
                </a:solidFill>
                <a:latin typeface="Times New Roman" panose="02020603050405020304" pitchFamily="18" charset="0"/>
                <a:cs typeface="Times New Roman" panose="02020603050405020304" pitchFamily="18" charset="0"/>
              </a:rPr>
              <a:t>Florida Ins. Guar. Ass'n v. Ramos</a:t>
            </a:r>
            <a:br>
              <a:rPr lang="en-US" b="0" i="1" dirty="0">
                <a:solidFill>
                  <a:schemeClr val="tx1"/>
                </a:solidFill>
                <a:latin typeface="Times New Roman" panose="02020603050405020304" pitchFamily="18" charset="0"/>
                <a:cs typeface="Times New Roman" panose="02020603050405020304" pitchFamily="18" charset="0"/>
              </a:rPr>
            </a:br>
            <a:r>
              <a:rPr lang="en-US" b="0" dirty="0">
                <a:solidFill>
                  <a:schemeClr val="tx1"/>
                </a:solidFill>
                <a:latin typeface="Times New Roman" panose="02020603050405020304" pitchFamily="18" charset="0"/>
                <a:cs typeface="Times New Roman" panose="02020603050405020304" pitchFamily="18" charset="0"/>
              </a:rPr>
              <a:t>2026 WL 98220 (Fla. 3d DCA 2026)</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0937657A-D7AF-A4E2-38E9-533F566FD671}"/>
              </a:ext>
            </a:extLst>
          </p:cNvPr>
          <p:cNvSpPr>
            <a:spLocks noGrp="1"/>
          </p:cNvSpPr>
          <p:nvPr>
            <p:ph idx="1"/>
          </p:nvPr>
        </p:nvSpPr>
        <p:spPr>
          <a:xfrm>
            <a:off x="548640" y="1600199"/>
            <a:ext cx="11091672" cy="4528777"/>
          </a:xfrm>
        </p:spPr>
        <p:txBody>
          <a:bodyPr>
            <a:normAutofit/>
          </a:bodyPr>
          <a:lstStyle/>
          <a:p>
            <a:pPr marL="0" marR="0" algn="just">
              <a:lnSpc>
                <a:spcPct val="107000"/>
              </a:lnSpc>
              <a:spcAft>
                <a:spcPts val="800"/>
              </a:spcAft>
              <a:buNone/>
            </a:pPr>
            <a:r>
              <a:rPr lang="en-US" b="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FACTS:</a:t>
            </a:r>
          </a:p>
          <a:p>
            <a:pPr marL="0" marR="0" algn="just">
              <a:lnSpc>
                <a:spcPct val="107000"/>
              </a:lnSpc>
              <a:spcAft>
                <a:spcPts val="800"/>
              </a:spcAft>
              <a:buNone/>
            </a:pPr>
            <a:r>
              <a:rPr 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Insured and insurer settled a claim inclusive of attorney’s fees.  After liquidation but before the settlement was paid, FIGA took over and did not agree to pay the attorney fee portion of the settlement.  The court granted the insureds’ motion to enforce the settlement.</a:t>
            </a:r>
          </a:p>
          <a:p>
            <a:pPr marL="0" marR="0" algn="just">
              <a:lnSpc>
                <a:spcPct val="107000"/>
              </a:lnSpc>
              <a:spcAft>
                <a:spcPts val="800"/>
              </a:spcAft>
              <a:buNone/>
            </a:pPr>
            <a:r>
              <a:rPr lang="en-US" b="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HOLDING:</a:t>
            </a:r>
          </a:p>
          <a:p>
            <a:pPr marL="0" marR="0" algn="just">
              <a:lnSpc>
                <a:spcPct val="107000"/>
              </a:lnSpc>
              <a:spcAft>
                <a:spcPts val="800"/>
              </a:spcAft>
              <a:buNone/>
            </a:pPr>
            <a:r>
              <a:rPr 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Reversed.  The portion of the settlement related to attorney’s fees was not a “covered claim” for which FIGA was responsible.  Because FIGA did not deny the claim, it did not need to pay for the attorney’s fees.</a:t>
            </a:r>
          </a:p>
          <a:p>
            <a:pPr marL="0" marR="0" algn="just">
              <a:lnSpc>
                <a:spcPct val="107000"/>
              </a:lnSpc>
              <a:spcAft>
                <a:spcPts val="800"/>
              </a:spcAft>
              <a:buNone/>
            </a:pPr>
            <a:endParaRPr lang="en-US" dirty="0"/>
          </a:p>
        </p:txBody>
      </p:sp>
    </p:spTree>
    <p:extLst>
      <p:ext uri="{BB962C8B-B14F-4D97-AF65-F5344CB8AC3E}">
        <p14:creationId xmlns:p14="http://schemas.microsoft.com/office/powerpoint/2010/main" val="21912554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F22BD2B-3EAC-6A77-F0E5-FAF3FBD515AC}"/>
              </a:ext>
            </a:extLst>
          </p:cNvPr>
          <p:cNvSpPr>
            <a:spLocks noGrp="1"/>
          </p:cNvSpPr>
          <p:nvPr>
            <p:ph type="pic" sz="quarter" idx="13"/>
          </p:nvPr>
        </p:nvSpPr>
        <p:spPr/>
        <p:txBody>
          <a:bodyPr/>
          <a:lstStyle/>
          <a:p>
            <a:endParaRPr lang="en-US"/>
          </a:p>
        </p:txBody>
      </p:sp>
      <p:sp>
        <p:nvSpPr>
          <p:cNvPr id="3" name="Title 2">
            <a:extLst>
              <a:ext uri="{FF2B5EF4-FFF2-40B4-BE49-F238E27FC236}">
                <a16:creationId xmlns:a16="http://schemas.microsoft.com/office/drawing/2014/main" id="{2A45F931-E0DD-719F-6034-142654AE88F6}"/>
              </a:ext>
            </a:extLst>
          </p:cNvPr>
          <p:cNvSpPr>
            <a:spLocks noGrp="1"/>
          </p:cNvSpPr>
          <p:nvPr>
            <p:ph type="ctrTitle"/>
          </p:nvPr>
        </p:nvSpPr>
        <p:spPr/>
        <p:txBody>
          <a:bodyPr/>
          <a:lstStyle/>
          <a:p>
            <a:r>
              <a:rPr lang="en-US" sz="6000" dirty="0">
                <a:latin typeface="Times New Roman" panose="02020603050405020304" pitchFamily="18" charset="0"/>
                <a:cs typeface="Times New Roman" panose="02020603050405020304" pitchFamily="18" charset="0"/>
              </a:rPr>
              <a:t>COVID-19</a:t>
            </a:r>
          </a:p>
        </p:txBody>
      </p:sp>
      <p:sp>
        <p:nvSpPr>
          <p:cNvPr id="4" name="Subtitle 3">
            <a:extLst>
              <a:ext uri="{FF2B5EF4-FFF2-40B4-BE49-F238E27FC236}">
                <a16:creationId xmlns:a16="http://schemas.microsoft.com/office/drawing/2014/main" id="{E03DF5A0-9325-986D-A9A2-F1C868E8133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669612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101B2-FCD1-AF77-2922-BAC283FE77E6}"/>
              </a:ext>
            </a:extLst>
          </p:cNvPr>
          <p:cNvSpPr>
            <a:spLocks noGrp="1"/>
          </p:cNvSpPr>
          <p:nvPr>
            <p:ph type="title"/>
          </p:nvPr>
        </p:nvSpPr>
        <p:spPr>
          <a:xfrm>
            <a:off x="548640" y="222094"/>
            <a:ext cx="11091672" cy="1378105"/>
          </a:xfrm>
        </p:spPr>
        <p:txBody>
          <a:bodyPr/>
          <a:lstStyle/>
          <a:p>
            <a:r>
              <a:rPr lang="en-US" b="0" i="1" dirty="0">
                <a:solidFill>
                  <a:schemeClr val="tx1"/>
                </a:solidFill>
                <a:latin typeface="Times New Roman" panose="02020603050405020304" pitchFamily="18" charset="0"/>
                <a:cs typeface="Times New Roman" panose="02020603050405020304" pitchFamily="18" charset="0"/>
              </a:rPr>
              <a:t>IMC Prop. Mgmt. &amp; </a:t>
            </a:r>
            <a:r>
              <a:rPr lang="en-US" b="0" i="1" dirty="0" err="1">
                <a:solidFill>
                  <a:schemeClr val="tx1"/>
                </a:solidFill>
                <a:latin typeface="Times New Roman" panose="02020603050405020304" pitchFamily="18" charset="0"/>
                <a:cs typeface="Times New Roman" panose="02020603050405020304" pitchFamily="18" charset="0"/>
              </a:rPr>
              <a:t>Maint</a:t>
            </a:r>
            <a:r>
              <a:rPr lang="en-US" b="0" i="1" dirty="0">
                <a:solidFill>
                  <a:schemeClr val="tx1"/>
                </a:solidFill>
                <a:latin typeface="Times New Roman" panose="02020603050405020304" pitchFamily="18" charset="0"/>
                <a:cs typeface="Times New Roman" panose="02020603050405020304" pitchFamily="18" charset="0"/>
              </a:rPr>
              <a:t>., Inc. v. Westchester</a:t>
            </a:r>
            <a:br>
              <a:rPr lang="en-US" b="0" i="1" dirty="0">
                <a:solidFill>
                  <a:schemeClr val="tx1"/>
                </a:solidFill>
                <a:latin typeface="Times New Roman" panose="02020603050405020304" pitchFamily="18" charset="0"/>
                <a:cs typeface="Times New Roman" panose="02020603050405020304" pitchFamily="18" charset="0"/>
              </a:rPr>
            </a:br>
            <a:r>
              <a:rPr lang="en-US" b="0" dirty="0">
                <a:solidFill>
                  <a:schemeClr val="tx1"/>
                </a:solidFill>
                <a:latin typeface="Times New Roman" panose="02020603050405020304" pitchFamily="18" charset="0"/>
                <a:cs typeface="Times New Roman" panose="02020603050405020304" pitchFamily="18" charset="0"/>
              </a:rPr>
              <a:t>406 So. 3d 306 (Fla. 3d DCA 2025)</a:t>
            </a:r>
            <a:r>
              <a:rPr lang="en-US" dirty="0">
                <a:solidFill>
                  <a:schemeClr val="tx1"/>
                </a:solidFill>
                <a:latin typeface="Times New Roman" panose="02020603050405020304" pitchFamily="18" charset="0"/>
                <a:cs typeface="Times New Roman" panose="02020603050405020304" pitchFamily="18" charset="0"/>
              </a:rPr>
              <a:t> </a:t>
            </a:r>
          </a:p>
        </p:txBody>
      </p:sp>
      <p:sp>
        <p:nvSpPr>
          <p:cNvPr id="4" name="Content Placeholder 3">
            <a:extLst>
              <a:ext uri="{FF2B5EF4-FFF2-40B4-BE49-F238E27FC236}">
                <a16:creationId xmlns:a16="http://schemas.microsoft.com/office/drawing/2014/main" id="{809708AC-40AB-EB9A-C9F9-D71E334FFC5F}"/>
              </a:ext>
            </a:extLst>
          </p:cNvPr>
          <p:cNvSpPr>
            <a:spLocks noGrp="1"/>
          </p:cNvSpPr>
          <p:nvPr>
            <p:ph idx="1"/>
          </p:nvPr>
        </p:nvSpPr>
        <p:spPr>
          <a:xfrm>
            <a:off x="548640" y="1600199"/>
            <a:ext cx="11091672" cy="4528777"/>
          </a:xfrm>
        </p:spPr>
        <p:txBody>
          <a:bodyPr>
            <a:normAutofit fontScale="92500"/>
          </a:bodyPr>
          <a:lstStyle/>
          <a:p>
            <a:pPr marL="0" marR="0">
              <a:lnSpc>
                <a:spcPct val="107000"/>
              </a:lnSpc>
              <a:spcAft>
                <a:spcPts val="800"/>
              </a:spcAft>
              <a:buNone/>
            </a:pPr>
            <a:r>
              <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FACTS:</a:t>
            </a:r>
          </a:p>
          <a:p>
            <a:pPr marL="0" marR="0" algn="just">
              <a:lnSpc>
                <a:spcPct val="107000"/>
              </a:lnSpc>
              <a:spcAft>
                <a:spcPts val="800"/>
              </a:spcAft>
              <a:buNone/>
            </a:pPr>
            <a:r>
              <a:rPr lang="en-US" dirty="0">
                <a:solidFill>
                  <a:schemeClr val="tx1"/>
                </a:solidFill>
                <a:latin typeface="Times New Roman" panose="02020603050405020304" pitchFamily="18" charset="0"/>
                <a:cs typeface="Times New Roman" panose="02020603050405020304" pitchFamily="18" charset="0"/>
              </a:rPr>
              <a:t>Insured that managed and maintained commercial properties brought action against insurer for declaratory relief, seeking coverage for business interruption losses under insurance policy after governmental shutdown orders due to COVID-19 required insured to close its properties to the public. The trial court granted the insurer’s motion for judgment on the pleadings.</a:t>
            </a:r>
            <a:endPar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Aft>
                <a:spcPts val="800"/>
              </a:spcAft>
              <a:buNone/>
            </a:pPr>
            <a:r>
              <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HOLDING:</a:t>
            </a:r>
          </a:p>
          <a:p>
            <a:pPr marL="0" indent="0" algn="just">
              <a:buNone/>
            </a:pPr>
            <a:r>
              <a:rPr lang="en-US" dirty="0">
                <a:solidFill>
                  <a:schemeClr val="tx1"/>
                </a:solidFill>
                <a:latin typeface="Times New Roman" panose="02020603050405020304" pitchFamily="18" charset="0"/>
                <a:cs typeface="Times New Roman" panose="02020603050405020304" pitchFamily="18" charset="0"/>
              </a:rPr>
              <a:t>Affirmed. The plain and unambiguous language of the relevant policy provision covers business interruption losses only if a government shutdown order is issued “due to” a threat of a hazardous condition at “the premises of the Insured.”  Nothing in the record supported that the business interruption was the result of conditions at the insured property.</a:t>
            </a:r>
          </a:p>
        </p:txBody>
      </p:sp>
    </p:spTree>
    <p:extLst>
      <p:ext uri="{BB962C8B-B14F-4D97-AF65-F5344CB8AC3E}">
        <p14:creationId xmlns:p14="http://schemas.microsoft.com/office/powerpoint/2010/main" val="12960009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F5D2D-E9D2-00B3-754D-979A822341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3A0915-F859-6D34-26C4-A0B5F7535A35}"/>
              </a:ext>
            </a:extLst>
          </p:cNvPr>
          <p:cNvSpPr>
            <a:spLocks noGrp="1"/>
          </p:cNvSpPr>
          <p:nvPr>
            <p:ph type="title"/>
          </p:nvPr>
        </p:nvSpPr>
        <p:spPr>
          <a:xfrm>
            <a:off x="548640" y="222094"/>
            <a:ext cx="11091672" cy="1378105"/>
          </a:xfrm>
        </p:spPr>
        <p:txBody>
          <a:bodyPr/>
          <a:lstStyle/>
          <a:p>
            <a:pPr lvl="0"/>
            <a:r>
              <a:rPr lang="en-US" b="0" i="1" dirty="0">
                <a:solidFill>
                  <a:schemeClr val="tx1"/>
                </a:solidFill>
                <a:latin typeface="Times New Roman" panose="02020603050405020304" pitchFamily="18" charset="0"/>
                <a:cs typeface="Times New Roman" panose="02020603050405020304" pitchFamily="18" charset="0"/>
              </a:rPr>
              <a:t>Rockland Funding L.L.C. v. Ace American Ins. Co.</a:t>
            </a:r>
            <a:r>
              <a:rPr lang="en-US" b="0" dirty="0">
                <a:solidFill>
                  <a:schemeClr val="tx1"/>
                </a:solidFill>
                <a:latin typeface="Times New Roman" panose="02020603050405020304" pitchFamily="18" charset="0"/>
                <a:cs typeface="Times New Roman" panose="02020603050405020304" pitchFamily="18" charset="0"/>
              </a:rPr>
              <a:t>  </a:t>
            </a:r>
            <a:br>
              <a:rPr lang="en-US" b="0" dirty="0">
                <a:solidFill>
                  <a:schemeClr val="tx1"/>
                </a:solidFill>
                <a:latin typeface="Times New Roman" panose="02020603050405020304" pitchFamily="18" charset="0"/>
                <a:cs typeface="Times New Roman" panose="02020603050405020304" pitchFamily="18" charset="0"/>
              </a:rPr>
            </a:br>
            <a:r>
              <a:rPr lang="en-US" b="0" dirty="0">
                <a:solidFill>
                  <a:schemeClr val="tx1"/>
                </a:solidFill>
                <a:latin typeface="Times New Roman" panose="02020603050405020304" pitchFamily="18" charset="0"/>
                <a:cs typeface="Times New Roman" panose="02020603050405020304" pitchFamily="18" charset="0"/>
              </a:rPr>
              <a:t>407 So. 3d 462 (Fla. 4th DCA 2025)</a:t>
            </a:r>
          </a:p>
        </p:txBody>
      </p:sp>
      <p:sp>
        <p:nvSpPr>
          <p:cNvPr id="4" name="Content Placeholder 3">
            <a:extLst>
              <a:ext uri="{FF2B5EF4-FFF2-40B4-BE49-F238E27FC236}">
                <a16:creationId xmlns:a16="http://schemas.microsoft.com/office/drawing/2014/main" id="{4CFE0B92-BCC2-7C83-9779-A36E442A3E0B}"/>
              </a:ext>
            </a:extLst>
          </p:cNvPr>
          <p:cNvSpPr>
            <a:spLocks noGrp="1"/>
          </p:cNvSpPr>
          <p:nvPr>
            <p:ph idx="1"/>
          </p:nvPr>
        </p:nvSpPr>
        <p:spPr>
          <a:xfrm>
            <a:off x="548640" y="1600199"/>
            <a:ext cx="11091672" cy="4528777"/>
          </a:xfrm>
        </p:spPr>
        <p:txBody>
          <a:bodyPr>
            <a:normAutofit fontScale="92500"/>
          </a:bodyPr>
          <a:lstStyle/>
          <a:p>
            <a:pPr marL="0" marR="0">
              <a:lnSpc>
                <a:spcPct val="107000"/>
              </a:lnSpc>
              <a:spcAft>
                <a:spcPts val="800"/>
              </a:spcAft>
              <a:buNone/>
            </a:pPr>
            <a:r>
              <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FACTS:</a:t>
            </a:r>
          </a:p>
          <a:p>
            <a:pPr marL="0" marR="0" algn="just">
              <a:lnSpc>
                <a:spcPct val="107000"/>
              </a:lnSpc>
              <a:spcAft>
                <a:spcPts val="800"/>
              </a:spcAft>
              <a:buNone/>
            </a:pPr>
            <a:r>
              <a:rPr lang="en-US" dirty="0">
                <a:solidFill>
                  <a:schemeClr val="tx1"/>
                </a:solidFill>
                <a:latin typeface="Times New Roman" panose="02020603050405020304" pitchFamily="18" charset="0"/>
                <a:cs typeface="Times New Roman" panose="02020603050405020304" pitchFamily="18" charset="0"/>
              </a:rPr>
              <a:t>This is a one-paragraph opinion without discussion of the facts. However, the insured apparently sought coverage based on the argument that “the presence of COVID-19 virus on appellant’s property” was a direct physical loss. Trial court entered judgment for the insurer.</a:t>
            </a:r>
            <a:endPar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Aft>
                <a:spcPts val="800"/>
              </a:spcAft>
              <a:buNone/>
            </a:pPr>
            <a:r>
              <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HOLDING:</a:t>
            </a:r>
          </a:p>
          <a:p>
            <a:pPr marL="0" indent="0" algn="just">
              <a:buNone/>
            </a:pPr>
            <a:r>
              <a:rPr lang="en-US" dirty="0">
                <a:solidFill>
                  <a:schemeClr val="tx1"/>
                </a:solidFill>
                <a:latin typeface="Times New Roman" panose="02020603050405020304" pitchFamily="18" charset="0"/>
                <a:cs typeface="Times New Roman" panose="02020603050405020304" pitchFamily="18" charset="0"/>
              </a:rPr>
              <a:t>Affirmed. Applying New York law, the Court held that the presence of the virus “did not constitute a direct physical loss or damage so as to trigger coverage.” The Court cited a New York appellate decision holding “physical damage…must be understood to require a material physical alteration to the property” and that “direct physical loss…requires more than loss of use; it requires an actual, complete dispossession.”</a:t>
            </a:r>
          </a:p>
          <a:p>
            <a:endParaRPr lang="en-US" dirty="0"/>
          </a:p>
        </p:txBody>
      </p:sp>
    </p:spTree>
    <p:extLst>
      <p:ext uri="{BB962C8B-B14F-4D97-AF65-F5344CB8AC3E}">
        <p14:creationId xmlns:p14="http://schemas.microsoft.com/office/powerpoint/2010/main" val="1841321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37922-C55D-729F-234A-8BEBCAADE9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9144BD-577C-2296-60FD-8BA9CAED7CE3}"/>
              </a:ext>
            </a:extLst>
          </p:cNvPr>
          <p:cNvSpPr>
            <a:spLocks noGrp="1"/>
          </p:cNvSpPr>
          <p:nvPr>
            <p:ph type="title"/>
          </p:nvPr>
        </p:nvSpPr>
        <p:spPr>
          <a:xfrm>
            <a:off x="548640" y="222094"/>
            <a:ext cx="11091672" cy="1378105"/>
          </a:xfrm>
        </p:spPr>
        <p:txBody>
          <a:bodyPr/>
          <a:lstStyle/>
          <a:p>
            <a:r>
              <a:rPr lang="en-US" b="0" i="1" dirty="0">
                <a:solidFill>
                  <a:schemeClr val="tx1"/>
                </a:solidFill>
                <a:latin typeface="Times New Roman" panose="02020603050405020304" pitchFamily="18" charset="0"/>
                <a:cs typeface="Times New Roman" panose="02020603050405020304" pitchFamily="18" charset="0"/>
              </a:rPr>
              <a:t>Homeowners Choice Prop. &amp; Cas. Ins. Co. v. Clark</a:t>
            </a:r>
            <a:br>
              <a:rPr lang="en-US" b="0" dirty="0">
                <a:solidFill>
                  <a:schemeClr val="tx1"/>
                </a:solidFill>
                <a:latin typeface="Times New Roman" panose="02020603050405020304" pitchFamily="18" charset="0"/>
                <a:cs typeface="Times New Roman" panose="02020603050405020304" pitchFamily="18" charset="0"/>
              </a:rPr>
            </a:br>
            <a:r>
              <a:rPr lang="en-US" b="0" dirty="0">
                <a:solidFill>
                  <a:schemeClr val="tx1"/>
                </a:solidFill>
                <a:latin typeface="Times New Roman" panose="02020603050405020304" pitchFamily="18" charset="0"/>
                <a:cs typeface="Times New Roman" panose="02020603050405020304" pitchFamily="18" charset="0"/>
              </a:rPr>
              <a:t>410 So. 3d 99 (Fla. 1st DCA 2025) </a:t>
            </a:r>
          </a:p>
        </p:txBody>
      </p:sp>
      <p:sp>
        <p:nvSpPr>
          <p:cNvPr id="4" name="Content Placeholder 3">
            <a:extLst>
              <a:ext uri="{FF2B5EF4-FFF2-40B4-BE49-F238E27FC236}">
                <a16:creationId xmlns:a16="http://schemas.microsoft.com/office/drawing/2014/main" id="{C5BBBDAD-DFBF-4482-1BAE-3F2628C03A8A}"/>
              </a:ext>
            </a:extLst>
          </p:cNvPr>
          <p:cNvSpPr>
            <a:spLocks noGrp="1"/>
          </p:cNvSpPr>
          <p:nvPr>
            <p:ph idx="1"/>
          </p:nvPr>
        </p:nvSpPr>
        <p:spPr>
          <a:xfrm>
            <a:off x="548640" y="1600199"/>
            <a:ext cx="11091672" cy="4528777"/>
          </a:xfrm>
        </p:spPr>
        <p:txBody>
          <a:bodyPr>
            <a:normAutofit fontScale="92500" lnSpcReduction="10000"/>
          </a:bodyPr>
          <a:lstStyle/>
          <a:p>
            <a:pPr marL="0" marR="0">
              <a:lnSpc>
                <a:spcPct val="107000"/>
              </a:lnSpc>
              <a:spcAft>
                <a:spcPts val="800"/>
              </a:spcAft>
              <a:buNone/>
            </a:pPr>
            <a:r>
              <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FACTS:</a:t>
            </a:r>
          </a:p>
          <a:p>
            <a:pPr marL="0" marR="0" algn="just">
              <a:lnSpc>
                <a:spcPct val="107000"/>
              </a:lnSpc>
              <a:spcAft>
                <a:spcPts val="800"/>
              </a:spcAft>
              <a:buNone/>
            </a:pPr>
            <a:r>
              <a:rPr lang="en-US" dirty="0">
                <a:solidFill>
                  <a:schemeClr val="tx1"/>
                </a:solidFill>
                <a:latin typeface="Times New Roman" panose="02020603050405020304" pitchFamily="18" charset="0"/>
                <a:cs typeface="Times New Roman" panose="02020603050405020304" pitchFamily="18" charset="0"/>
              </a:rPr>
              <a:t>Insurer provided ACV estimate and issued payment on insureds’ hurricane claim. Insureds’ public adjuster submitted an estimate reflecting only the RCV of the loss. Insureds did not submit any evidence of repairs, which would have entitled them to RCV under the “Loss Settlement” provision in their policy. Insurer moved for DV, arguing that insureds had not shown a  breach, as a matter of law. Trial court denied the motion. </a:t>
            </a:r>
            <a:endPar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Aft>
                <a:spcPts val="800"/>
              </a:spcAft>
              <a:buNone/>
            </a:pPr>
            <a:r>
              <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HOLDING:</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ct val="107000"/>
              </a:lnSpc>
              <a:spcAft>
                <a:spcPts val="800"/>
              </a:spcAft>
              <a:buNone/>
            </a:pP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Reversed with instructions to grant DV to insurer. “[W]hen (1) an insured’s estimate and evidence provides only for RCV costs and (2) no evidence is presented to challenge the insurer’s ACV payout, no breach of contract occurs when the insurer fails to pay monies under the insured’s estimate.”</a:t>
            </a:r>
          </a:p>
        </p:txBody>
      </p:sp>
    </p:spTree>
    <p:extLst>
      <p:ext uri="{BB962C8B-B14F-4D97-AF65-F5344CB8AC3E}">
        <p14:creationId xmlns:p14="http://schemas.microsoft.com/office/powerpoint/2010/main" val="864257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61D71-2D65-4D05-A182-A88DAD2665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1D8AAA-D7CB-DE4B-6D6C-B4D2F23B50EF}"/>
              </a:ext>
            </a:extLst>
          </p:cNvPr>
          <p:cNvSpPr>
            <a:spLocks noGrp="1"/>
          </p:cNvSpPr>
          <p:nvPr>
            <p:ph type="title"/>
          </p:nvPr>
        </p:nvSpPr>
        <p:spPr>
          <a:xfrm>
            <a:off x="548640" y="222094"/>
            <a:ext cx="11091672" cy="1378105"/>
          </a:xfrm>
        </p:spPr>
        <p:txBody>
          <a:bodyPr/>
          <a:lstStyle/>
          <a:p>
            <a:r>
              <a:rPr lang="en-US" b="0" i="1" dirty="0" err="1">
                <a:solidFill>
                  <a:schemeClr val="tx1"/>
                </a:solidFill>
                <a:latin typeface="Times New Roman" panose="02020603050405020304" pitchFamily="18" charset="0"/>
                <a:cs typeface="Times New Roman" panose="02020603050405020304" pitchFamily="18" charset="0"/>
              </a:rPr>
              <a:t>Bailetti</a:t>
            </a:r>
            <a:r>
              <a:rPr lang="en-US" b="0" i="1" dirty="0">
                <a:solidFill>
                  <a:schemeClr val="tx1"/>
                </a:solidFill>
                <a:latin typeface="Times New Roman" panose="02020603050405020304" pitchFamily="18" charset="0"/>
                <a:cs typeface="Times New Roman" panose="02020603050405020304" pitchFamily="18" charset="0"/>
              </a:rPr>
              <a:t> v. Universal Prop. &amp; Cas. Ins. Co.</a:t>
            </a:r>
            <a:br>
              <a:rPr lang="en-US" b="0" dirty="0">
                <a:solidFill>
                  <a:schemeClr val="tx1"/>
                </a:solidFill>
                <a:latin typeface="Times New Roman" panose="02020603050405020304" pitchFamily="18" charset="0"/>
                <a:cs typeface="Times New Roman" panose="02020603050405020304" pitchFamily="18" charset="0"/>
              </a:rPr>
            </a:br>
            <a:r>
              <a:rPr lang="en-US" b="0" dirty="0">
                <a:solidFill>
                  <a:schemeClr val="tx1"/>
                </a:solidFill>
                <a:latin typeface="Times New Roman" panose="02020603050405020304" pitchFamily="18" charset="0"/>
                <a:cs typeface="Times New Roman" panose="02020603050405020304" pitchFamily="18" charset="0"/>
              </a:rPr>
              <a:t>424 So. 3d 994 (Fla. 1st DCA 2025) </a:t>
            </a:r>
          </a:p>
        </p:txBody>
      </p:sp>
      <p:sp>
        <p:nvSpPr>
          <p:cNvPr id="4" name="Content Placeholder 3">
            <a:extLst>
              <a:ext uri="{FF2B5EF4-FFF2-40B4-BE49-F238E27FC236}">
                <a16:creationId xmlns:a16="http://schemas.microsoft.com/office/drawing/2014/main" id="{60BFDFCB-2C52-340A-C83B-FB26B58090CE}"/>
              </a:ext>
            </a:extLst>
          </p:cNvPr>
          <p:cNvSpPr>
            <a:spLocks noGrp="1"/>
          </p:cNvSpPr>
          <p:nvPr>
            <p:ph idx="1"/>
          </p:nvPr>
        </p:nvSpPr>
        <p:spPr>
          <a:xfrm>
            <a:off x="548640" y="1600199"/>
            <a:ext cx="11091672" cy="4528777"/>
          </a:xfrm>
        </p:spPr>
        <p:txBody>
          <a:bodyPr>
            <a:normAutofit fontScale="85000" lnSpcReduction="20000"/>
          </a:bodyPr>
          <a:lstStyle/>
          <a:p>
            <a:pPr marL="0" marR="0">
              <a:lnSpc>
                <a:spcPct val="107000"/>
              </a:lnSpc>
              <a:spcAft>
                <a:spcPts val="800"/>
              </a:spcAft>
              <a:buNone/>
            </a:pPr>
            <a:r>
              <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FACTS:</a:t>
            </a:r>
          </a:p>
          <a:p>
            <a:pPr marL="0" marR="0" algn="just">
              <a:lnSpc>
                <a:spcPct val="107000"/>
              </a:lnSpc>
              <a:spcAft>
                <a:spcPts val="800"/>
              </a:spcAft>
              <a:buNone/>
            </a:pPr>
            <a:r>
              <a:rPr lang="en-US" dirty="0">
                <a:solidFill>
                  <a:schemeClr val="tx1"/>
                </a:solidFill>
                <a:latin typeface="Times New Roman" panose="02020603050405020304" pitchFamily="18" charset="0"/>
                <a:cs typeface="Times New Roman" panose="02020603050405020304" pitchFamily="18" charset="0"/>
              </a:rPr>
              <a:t>Insurer provided ACV estimate and issued payment on insureds’ hurricane claim. Dissatisfied with the payment, the insureds filed suit. Insureds did not introduce at trial any estimate they had provided to the insurer before suit. Instead, insureds relied on an ACV estimate prepared by their expert GC two years into litigation. Insureds moved for DV as to breach, citing defense expert’s trial testimony that insurer’s pre-suit payment was “probably deficient.” Court denied motion and jury returned defense verdict.</a:t>
            </a:r>
            <a:endPar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Aft>
                <a:spcPts val="800"/>
              </a:spcAft>
              <a:buNone/>
            </a:pPr>
            <a:r>
              <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HOLDING:</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ct val="107000"/>
              </a:lnSpc>
              <a:spcAft>
                <a:spcPts val="800"/>
              </a:spcAft>
              <a:buNone/>
            </a:pP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Affirmed. Court found that “Universal showed at trial that it paid Appellants based on the estimate for actual cash value submitted by Universal’s field adjuster.” Although the insureds presented evidence that the ACV payment was too low—namely, the testimony of insureds’ expert GC and the defense expert—that evidence post-dated the filing of the suit, so Plaintiffs “failed to show that as of June 2021, when they filed their breach of contract action, Universal had breached the insurance policy.” The Court cited the caselaw holding “[d]</a:t>
            </a:r>
            <a:r>
              <a:rPr lang="en-US"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amages</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are assessed at the time of the breach rather than at the time of the trial.” </a:t>
            </a:r>
            <a:r>
              <a:rPr lang="en-US"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Id.</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998 (citing </a:t>
            </a:r>
            <a:r>
              <a:rPr lang="en-US"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Jeremy Stewart Constr. v. Matthews</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324 So. 3d 41, 42 (Fla. 1st DCA 2021)).</a:t>
            </a:r>
          </a:p>
        </p:txBody>
      </p:sp>
    </p:spTree>
    <p:extLst>
      <p:ext uri="{BB962C8B-B14F-4D97-AF65-F5344CB8AC3E}">
        <p14:creationId xmlns:p14="http://schemas.microsoft.com/office/powerpoint/2010/main" val="652978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E7EEA-BBCC-05C3-AEC2-4D3525A8D7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C1C67E-8E11-1A7A-199A-093391D5D1EB}"/>
              </a:ext>
            </a:extLst>
          </p:cNvPr>
          <p:cNvSpPr>
            <a:spLocks noGrp="1"/>
          </p:cNvSpPr>
          <p:nvPr>
            <p:ph type="title"/>
          </p:nvPr>
        </p:nvSpPr>
        <p:spPr>
          <a:xfrm>
            <a:off x="548640" y="222094"/>
            <a:ext cx="11091672" cy="1378105"/>
          </a:xfrm>
        </p:spPr>
        <p:txBody>
          <a:bodyPr/>
          <a:lstStyle/>
          <a:p>
            <a:r>
              <a:rPr lang="en-US" b="0" i="1" dirty="0">
                <a:solidFill>
                  <a:schemeClr val="tx1"/>
                </a:solidFill>
                <a:latin typeface="Times New Roman" panose="02020603050405020304" pitchFamily="18" charset="0"/>
                <a:cs typeface="Times New Roman" panose="02020603050405020304" pitchFamily="18" charset="0"/>
              </a:rPr>
              <a:t>Weston v. Universal Prop. &amp; Cas. Ins. Co.</a:t>
            </a:r>
            <a:br>
              <a:rPr lang="en-US" b="0" i="1" dirty="0">
                <a:solidFill>
                  <a:schemeClr val="tx1"/>
                </a:solidFill>
                <a:latin typeface="Times New Roman" panose="02020603050405020304" pitchFamily="18" charset="0"/>
                <a:cs typeface="Times New Roman" panose="02020603050405020304" pitchFamily="18" charset="0"/>
              </a:rPr>
            </a:br>
            <a:r>
              <a:rPr lang="en-US" b="0" dirty="0">
                <a:solidFill>
                  <a:schemeClr val="tx1"/>
                </a:solidFill>
                <a:latin typeface="Times New Roman" panose="02020603050405020304" pitchFamily="18" charset="0"/>
                <a:cs typeface="Times New Roman" panose="02020603050405020304" pitchFamily="18" charset="0"/>
              </a:rPr>
              <a:t>2025 WL 2989935 (Fla. 2d DCA 2025)</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FD9E0223-397E-1D7B-F784-8A8047A70AE4}"/>
              </a:ext>
            </a:extLst>
          </p:cNvPr>
          <p:cNvSpPr>
            <a:spLocks noGrp="1"/>
          </p:cNvSpPr>
          <p:nvPr>
            <p:ph idx="1"/>
          </p:nvPr>
        </p:nvSpPr>
        <p:spPr>
          <a:xfrm>
            <a:off x="548640" y="1600199"/>
            <a:ext cx="11091672" cy="4528777"/>
          </a:xfrm>
        </p:spPr>
        <p:txBody>
          <a:bodyPr>
            <a:normAutofit/>
          </a:bodyPr>
          <a:lstStyle/>
          <a:p>
            <a:pPr marL="0" marR="0" algn="just">
              <a:lnSpc>
                <a:spcPct val="107000"/>
              </a:lnSpc>
              <a:spcAft>
                <a:spcPts val="800"/>
              </a:spcAft>
              <a:buNone/>
            </a:pPr>
            <a:r>
              <a:rPr lang="en-US" b="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FACTS:</a:t>
            </a:r>
          </a:p>
          <a:p>
            <a:pPr marL="0" marR="0" algn="just">
              <a:lnSpc>
                <a:spcPct val="107000"/>
              </a:lnSpc>
              <a:spcAft>
                <a:spcPts val="800"/>
              </a:spcAft>
              <a:buNone/>
            </a:pPr>
            <a:r>
              <a:rPr 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Insured homeowners whose roof sustained storm damage brought action against their homeowners insurer for breach of all-risk homeowners insurance policy, after insurer declined to cover cost to replace entire roof and instead issued $89.65 for damage to 22 shingles. The court entered three directed verdicts: 1) the insured submitted a replacement cost estimate that did not contain an actual cash value determination; 2) the insurer was not required to issue further payment until additional work beyond the initial payment was issued; and 3) because the field adjuster’s estimate was the only actual cash value estimate in evidence, the damages were limited to the amount in the estimate.  The court then entered final judgment for insurer.</a:t>
            </a:r>
          </a:p>
          <a:p>
            <a:endParaRPr lang="en-US" dirty="0"/>
          </a:p>
        </p:txBody>
      </p:sp>
    </p:spTree>
    <p:extLst>
      <p:ext uri="{BB962C8B-B14F-4D97-AF65-F5344CB8AC3E}">
        <p14:creationId xmlns:p14="http://schemas.microsoft.com/office/powerpoint/2010/main" val="3145946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E7EEA-BBCC-05C3-AEC2-4D3525A8D7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C1C67E-8E11-1A7A-199A-093391D5D1EB}"/>
              </a:ext>
            </a:extLst>
          </p:cNvPr>
          <p:cNvSpPr>
            <a:spLocks noGrp="1"/>
          </p:cNvSpPr>
          <p:nvPr>
            <p:ph type="title"/>
          </p:nvPr>
        </p:nvSpPr>
        <p:spPr>
          <a:xfrm>
            <a:off x="548640" y="222094"/>
            <a:ext cx="11091672" cy="1378105"/>
          </a:xfrm>
        </p:spPr>
        <p:txBody>
          <a:bodyPr/>
          <a:lstStyle/>
          <a:p>
            <a:r>
              <a:rPr lang="en-US" b="0" i="1" dirty="0">
                <a:solidFill>
                  <a:schemeClr val="tx1"/>
                </a:solidFill>
                <a:latin typeface="Times New Roman" panose="02020603050405020304" pitchFamily="18" charset="0"/>
                <a:cs typeface="Times New Roman" panose="02020603050405020304" pitchFamily="18" charset="0"/>
              </a:rPr>
              <a:t>Weston v. Universal Prop. &amp; Cas. Ins. Co.</a:t>
            </a:r>
            <a:br>
              <a:rPr lang="en-US" b="0" i="1" dirty="0">
                <a:solidFill>
                  <a:schemeClr val="tx1"/>
                </a:solidFill>
                <a:latin typeface="Times New Roman" panose="02020603050405020304" pitchFamily="18" charset="0"/>
                <a:cs typeface="Times New Roman" panose="02020603050405020304" pitchFamily="18" charset="0"/>
              </a:rPr>
            </a:br>
            <a:r>
              <a:rPr lang="en-US" b="0" dirty="0">
                <a:solidFill>
                  <a:schemeClr val="tx1"/>
                </a:solidFill>
                <a:latin typeface="Times New Roman" panose="02020603050405020304" pitchFamily="18" charset="0"/>
                <a:cs typeface="Times New Roman" panose="02020603050405020304" pitchFamily="18" charset="0"/>
              </a:rPr>
              <a:t>2025 WL 2989935 (Fla. 2d DCA 2025)</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FD9E0223-397E-1D7B-F784-8A8047A70AE4}"/>
              </a:ext>
            </a:extLst>
          </p:cNvPr>
          <p:cNvSpPr>
            <a:spLocks noGrp="1"/>
          </p:cNvSpPr>
          <p:nvPr>
            <p:ph idx="1"/>
          </p:nvPr>
        </p:nvSpPr>
        <p:spPr>
          <a:xfrm>
            <a:off x="548640" y="1600199"/>
            <a:ext cx="11091672" cy="4528777"/>
          </a:xfrm>
        </p:spPr>
        <p:txBody>
          <a:bodyPr>
            <a:normAutofit fontScale="92500"/>
          </a:bodyPr>
          <a:lstStyle/>
          <a:p>
            <a:pPr marL="0" marR="0" algn="just">
              <a:lnSpc>
                <a:spcPct val="107000"/>
              </a:lnSpc>
              <a:spcAft>
                <a:spcPts val="800"/>
              </a:spcAft>
              <a:buNone/>
            </a:pPr>
            <a:r>
              <a:rPr lang="en-US" b="1"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HOLDING:</a:t>
            </a:r>
          </a:p>
          <a:p>
            <a:pPr marL="0" indent="0" algn="just" fontAlgn="auto">
              <a:buNone/>
            </a:pPr>
            <a:r>
              <a:rPr lang="en-US" dirty="0">
                <a:solidFill>
                  <a:schemeClr val="tx1"/>
                </a:solidFill>
                <a:latin typeface="Times New Roman" panose="02020603050405020304" pitchFamily="18" charset="0"/>
                <a:cs typeface="Times New Roman" panose="02020603050405020304" pitchFamily="18" charset="0"/>
              </a:rPr>
              <a:t>Reversed.  According to the insurer, “if an insured does not make repairs to their home after an insurer has determined that the repairs are unnecessary, then the insured is precluded from asking a court to determine whether the insurer improperly refused to cover the loss. This approach places insureds in the untenable position of paying for what they contend should be covered by the insurer and then hoping that the insurer will have a change of heart, despite repeated denials, and reimburse them for their loss. Neither the insurance policy nor </a:t>
            </a:r>
            <a:r>
              <a:rPr lang="en-US" dirty="0">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section 627.7011(3)(a)</a:t>
            </a:r>
            <a:r>
              <a:rPr lang="en-US" dirty="0">
                <a:solidFill>
                  <a:schemeClr val="tx1"/>
                </a:solidFill>
                <a:latin typeface="Times New Roman" panose="02020603050405020304" pitchFamily="18" charset="0"/>
                <a:cs typeface="Times New Roman" panose="02020603050405020304" pitchFamily="18" charset="0"/>
              </a:rPr>
              <a:t> requires an insured to undertake this risk. [The insurer’s] allegedly improper denial of coverage for the roof replacement and repairs to the interior of the home necessitated the Westons’ lawsuit, which ‘should include an adjudication of damages that includes </a:t>
            </a:r>
            <a:r>
              <a:rPr lang="en-US" i="1" dirty="0">
                <a:solidFill>
                  <a:schemeClr val="tx1"/>
                </a:solidFill>
                <a:latin typeface="Times New Roman" panose="02020603050405020304" pitchFamily="18" charset="0"/>
                <a:cs typeface="Times New Roman" panose="02020603050405020304" pitchFamily="18" charset="0"/>
              </a:rPr>
              <a:t>all</a:t>
            </a:r>
            <a:r>
              <a:rPr lang="en-US" dirty="0">
                <a:solidFill>
                  <a:schemeClr val="tx1"/>
                </a:solidFill>
                <a:latin typeface="Times New Roman" panose="02020603050405020304" pitchFamily="18" charset="0"/>
                <a:cs typeface="Times New Roman" panose="02020603050405020304" pitchFamily="18" charset="0"/>
              </a:rPr>
              <a:t> of what the insurer would have been obligated to pay under the contract should the insureds prevail in their claim that the insurer breached the contract by denying coverage.’” </a:t>
            </a:r>
          </a:p>
          <a:p>
            <a:pPr marL="0" marR="0" algn="just">
              <a:lnSpc>
                <a:spcPct val="107000"/>
              </a:lnSpc>
              <a:spcAft>
                <a:spcPts val="800"/>
              </a:spcAft>
              <a:buNone/>
            </a:pPr>
            <a:endParaRPr lang="en-US"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277096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RIGHTSLIDE_SLIDE_COLLAPSED" val="TRUE"/>
</p:tagLst>
</file>

<file path=ppt/theme/theme1.xml><?xml version="1.0" encoding="utf-8"?>
<a:theme xmlns:a="http://schemas.openxmlformats.org/drawingml/2006/main" name="WINDSTORM 2026 Style Guide">
  <a:themeElements>
    <a:clrScheme name="Wind-2026-V2">
      <a:dk1>
        <a:srgbClr val="000000"/>
      </a:dk1>
      <a:lt1>
        <a:sysClr val="window" lastClr="FFFFFF"/>
      </a:lt1>
      <a:dk2>
        <a:srgbClr val="1A4C46"/>
      </a:dk2>
      <a:lt2>
        <a:srgbClr val="FFFFFF"/>
      </a:lt2>
      <a:accent1>
        <a:srgbClr val="44958A"/>
      </a:accent1>
      <a:accent2>
        <a:srgbClr val="326E66"/>
      </a:accent2>
      <a:accent3>
        <a:srgbClr val="01A6E0"/>
      </a:accent3>
      <a:accent4>
        <a:srgbClr val="C2AE67"/>
      </a:accent4>
      <a:accent5>
        <a:srgbClr val="FFE37E"/>
      </a:accent5>
      <a:accent6>
        <a:srgbClr val="D44F31"/>
      </a:accent6>
      <a:hlink>
        <a:srgbClr val="0000EE"/>
      </a:hlink>
      <a:folHlink>
        <a:srgbClr val="0000EE"/>
      </a:folHlink>
    </a:clrScheme>
    <a:fontScheme name="WIND - ARIAL Black &amp; 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l">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2400"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Presentation1" id="{F5452C55-FA27-4B63-9549-648AEC82317E}" vid="{E8DDC470-2D03-42C3-823C-C9C541DF67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WIND - ARIAL Black &amp; 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WIND - ARIAL Black &amp; 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922EF322B80E94EAA0FBF01F097243D" ma:contentTypeVersion="20" ma:contentTypeDescription="Create a new document." ma:contentTypeScope="" ma:versionID="98d15c6f732aa9d727ec0d39e606b973">
  <xsd:schema xmlns:xsd="http://www.w3.org/2001/XMLSchema" xmlns:xs="http://www.w3.org/2001/XMLSchema" xmlns:p="http://schemas.microsoft.com/office/2006/metadata/properties" xmlns:ns2="279758eb-870d-4817-806f-49446bffc7dd" xmlns:ns3="d74463ce-0080-4ee7-a5a9-51bc972f3b12" targetNamespace="http://schemas.microsoft.com/office/2006/metadata/properties" ma:root="true" ma:fieldsID="bb3541081f1bd78d12063e55d4e783a0" ns2:_="" ns3:_="">
    <xsd:import namespace="279758eb-870d-4817-806f-49446bffc7dd"/>
    <xsd:import namespace="d74463ce-0080-4ee7-a5a9-51bc972f3b1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Photo"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9758eb-870d-4817-806f-49446bffc7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6c42736-325f-4a2e-979f-d679db7cc01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Photo" ma:index="26" nillable="true" ma:displayName="Photo" ma:format="Thumbnail" ma:internalName="Photo">
      <xsd:simpleType>
        <xsd:restriction base="dms:Unknown"/>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74463ce-0080-4ee7-a5a9-51bc972f3b1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24d7703-d05c-4a91-828c-59c238b9d387}" ma:internalName="TaxCatchAll" ma:showField="CatchAllData" ma:web="d74463ce-0080-4ee7-a5a9-51bc972f3b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hoto xmlns="279758eb-870d-4817-806f-49446bffc7dd" xsi:nil="true"/>
    <lcf76f155ced4ddcb4097134ff3c332f xmlns="279758eb-870d-4817-806f-49446bffc7dd">
      <Terms xmlns="http://schemas.microsoft.com/office/infopath/2007/PartnerControls"/>
    </lcf76f155ced4ddcb4097134ff3c332f>
    <TaxCatchAll xmlns="d74463ce-0080-4ee7-a5a9-51bc972f3b12" xsi:nil="true"/>
  </documentManagement>
</p:properties>
</file>

<file path=customXml/itemProps1.xml><?xml version="1.0" encoding="utf-8"?>
<ds:datastoreItem xmlns:ds="http://schemas.openxmlformats.org/officeDocument/2006/customXml" ds:itemID="{C11E6540-1C79-4926-9302-584C156E05A2}">
  <ds:schemaRefs>
    <ds:schemaRef ds:uri="http://schemas.microsoft.com/sharepoint/v3/contenttype/forms"/>
  </ds:schemaRefs>
</ds:datastoreItem>
</file>

<file path=customXml/itemProps2.xml><?xml version="1.0" encoding="utf-8"?>
<ds:datastoreItem xmlns:ds="http://schemas.openxmlformats.org/officeDocument/2006/customXml" ds:itemID="{21C08762-FE31-4E83-AAE1-8CB3CFCAF8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9758eb-870d-4817-806f-49446bffc7dd"/>
    <ds:schemaRef ds:uri="d74463ce-0080-4ee7-a5a9-51bc972f3b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E9F0A6-2B49-4B23-B918-AD61CFB9EF1B}">
  <ds:schemaRef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purl.org/dc/terms/"/>
    <ds:schemaRef ds:uri="http://www.w3.org/XML/1998/namespace"/>
    <ds:schemaRef ds:uri="http://schemas.microsoft.com/office/2006/metadata/properties"/>
    <ds:schemaRef ds:uri="d74463ce-0080-4ee7-a5a9-51bc972f3b12"/>
    <ds:schemaRef ds:uri="279758eb-870d-4817-806f-49446bffc7dd"/>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WIND_2026Conf_PPTTemplate_CoreSlides</Template>
  <TotalTime>3443</TotalTime>
  <Words>7583</Words>
  <Application>Microsoft Office PowerPoint</Application>
  <PresentationFormat>Widescreen</PresentationFormat>
  <Paragraphs>327</Paragraphs>
  <Slides>56</Slides>
  <Notes>45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Arial Black</vt:lpstr>
      <vt:lpstr>System Font Regular</vt:lpstr>
      <vt:lpstr>Times New Roman</vt:lpstr>
      <vt:lpstr>WINDSTORM 2026 Style Guide</vt:lpstr>
      <vt:lpstr>PowerPoint Presentation</vt:lpstr>
      <vt:lpstr>Conference Policies</vt:lpstr>
      <vt:lpstr>PowerPoint Presentation</vt:lpstr>
      <vt:lpstr>LOSS SETTLEMENT</vt:lpstr>
      <vt:lpstr>Blanch v. Universal Prop. &amp; Cas. Ins. Co. 405 So. 3d 495 (Fla. 3d DCA 2025)</vt:lpstr>
      <vt:lpstr>Homeowners Choice Prop. &amp; Cas. Ins. Co. v. Clark 410 So. 3d 99 (Fla. 1st DCA 2025) </vt:lpstr>
      <vt:lpstr>Bailetti v. Universal Prop. &amp; Cas. Ins. Co. 424 So. 3d 994 (Fla. 1st DCA 2025) </vt:lpstr>
      <vt:lpstr>Weston v. Universal Prop. &amp; Cas. Ins. Co. 2025 WL 2989935 (Fla. 2d DCA 2025)</vt:lpstr>
      <vt:lpstr>Weston v. Universal Prop. &amp; Cas. Ins. Co. 2025 WL 2989935 (Fla. 2d DCA 2025)</vt:lpstr>
      <vt:lpstr>Universal Prop. &amp; Cas. Ins. Co. v. Rodriguez 2026 WL 370220 (Fla. 6th DCA 2026) </vt:lpstr>
      <vt:lpstr>EVIDENCE</vt:lpstr>
      <vt:lpstr>Universal Prop. &amp; Cas. Ins. Co. v. Brilus  403 So. 3d 864 (Fla. 4th DCA 2025) </vt:lpstr>
      <vt:lpstr>Universal Prop. &amp; Cas. Ins. Co. v. Medero  406 So. 3d 323 (Fla. 3d DCA 2025)</vt:lpstr>
      <vt:lpstr>Betancourt v. Citizens Prop. Ins. Corp.  406 So. 3d 1011 (Fla. 3d DCA 2025)</vt:lpstr>
      <vt:lpstr>Vasta v. Universal Prop. &amp; Cas. Ins. Co.  407 So. 3d 1256 (Fla. 2d DCA 2025)</vt:lpstr>
      <vt:lpstr>Universal Prop. &amp; Cas. Ins. Co. v. Naze 417 So. 3d 313 (Fla. 4th DCA 2025)</vt:lpstr>
      <vt:lpstr>Vuletic Group L.L.C. v. Malkin 418 So. 3d 627 (Fla. 4th DCA 2025)</vt:lpstr>
      <vt:lpstr>Acosta v. Citizens Prop. Ins. Corp. 421 So. 3d 716 (Fla. 4th DCA 2025) </vt:lpstr>
      <vt:lpstr>Kapson v. Homeowners Choice Prop. &amp; Cas. Ins. Co., Inc. 2026 WL 98050(Fla. 3d DCA 2026)</vt:lpstr>
      <vt:lpstr>PROCEDURE</vt:lpstr>
      <vt:lpstr>Brown v. Safepoint Ins. 406 So. 3d 355 (Fla. 2d DCA 2025)</vt:lpstr>
      <vt:lpstr>People’s Trust Ins. Co. v. Hernandez  413 So. 3d 127 (Fla. 4th DCA 2025)</vt:lpstr>
      <vt:lpstr>Zabriskie v. First Protective Ins. Co. 413 So. 3d 958 (Fla. 5th DCA 2025)</vt:lpstr>
      <vt:lpstr>Hanniford v. United Services Auto. Ass’n 418 So. 3d 726 (Fla. 1st DCA 2025) </vt:lpstr>
      <vt:lpstr>Universal Prop. &amp; Cas. Ins. Co. v. St. Fleur 2025 WL 3534264 (Fla. 4th DCA 2025) </vt:lpstr>
      <vt:lpstr>People’s Trust Ins. Co. v. Abraham  410 So. 3d 1280 (Fla. 2d DCA 2025)</vt:lpstr>
      <vt:lpstr>Burzee v. Am. Traditions Ins. Co.  2025 WL 3713963 (Fla. 6th DCA 2025)</vt:lpstr>
      <vt:lpstr>POLICY CONDITIONS</vt:lpstr>
      <vt:lpstr>Bouchard v. Citizens Prop. Ins. Corp.  406 So. 3d 311 (Fla. 3d DCA 2025)</vt:lpstr>
      <vt:lpstr>Universal Prop. &amp; Cas. Ins. Co. v. Yager  (Fla. 4th DCA 2025)</vt:lpstr>
      <vt:lpstr>Bryan-Wilson v. Universal Prop. &amp; Cas. Ins. Co. 2025 WL 3648732 (Fla. 4th DCA 2025)</vt:lpstr>
      <vt:lpstr>Sec. First Ins. Co. v. Moreno 2026 WL 40946 (Fla. 3d DCA 2026)</vt:lpstr>
      <vt:lpstr>Florida Ins. Guar. Ass'n v. Mauger 415 So. 3d 755 (Fla. 5th DCA 2025) </vt:lpstr>
      <vt:lpstr>Universal Prop. &amp; Cas. Ins. Co. v. Suffrat 2025 WL 3085044 (Fla. 3d DCA 2025) </vt:lpstr>
      <vt:lpstr>Universal Prop. &amp; Cas. Ins. Co. v. Griffin 4D2024-1332, 51 Fla. L. Weekly D352b. Feb. 25, 2026</vt:lpstr>
      <vt:lpstr>RESIDENCE PREMISIS</vt:lpstr>
      <vt:lpstr>Pitts v. Univ. Prop. &amp; Cas. Ins. Co. 420 So. 3d 1146 (Fla. 6th DCA 2025) </vt:lpstr>
      <vt:lpstr>Universal Prop. &amp; Cas. Ins. Co. v. Jean 2025 WL 3222483 (Fla. 4th DCA 2025) </vt:lpstr>
      <vt:lpstr>ASSIGNMENTS OF BENEFITS</vt:lpstr>
      <vt:lpstr>Anytime Restoration Servs. of Florida, Inc. v. Citizens 405 So. 3d 462 (Fla. 3d DCA 2025) </vt:lpstr>
      <vt:lpstr>Kidwell Group, LLC v. Southern Oak Ins. Co.  410 So. 3d 1277 (Fla. 3d DCA 2025)</vt:lpstr>
      <vt:lpstr>Kidwell Group, LLC v. Citizens Prop. Ins. Corp. 2025 WL 3683890 (Fla. 5th DCA 2025) </vt:lpstr>
      <vt:lpstr>Spartan Servs. Corp. vs. People's Trust Ins. Co.  410 So. 3d 728 (Fla. 3d DCA 2025)</vt:lpstr>
      <vt:lpstr>BAD FAITH</vt:lpstr>
      <vt:lpstr>Progressive American Ins. Co. v. Gonzalez  408 So. 3d 857 (Fla. 3d DCA 2025)</vt:lpstr>
      <vt:lpstr>Vo v. Scottsdale Ins. Co. 422 So. 3d 559 (Fla. 1st DCA 2025)</vt:lpstr>
      <vt:lpstr>PROPOSAL FOR SETTLEMENT</vt:lpstr>
      <vt:lpstr>Liberty Surplus Ins. Corp. v. Kaufman Lynn Constr., Inc. 130 F.4th 903 (11th Cir. 2025)</vt:lpstr>
      <vt:lpstr>Gutierrez v. Security First Ins. Co. 2025 WL 938484 (Fla. 6th DCA Mar. 28, 2025)</vt:lpstr>
      <vt:lpstr>Stevens v. Florida Peninsula Ins. Co. 423 So. 3d 459 (Fla. 2d DCA 2025)</vt:lpstr>
      <vt:lpstr>ATTORNEY’S FEES</vt:lpstr>
      <vt:lpstr>Blumberg v. Sec. First Ins. Co. 420 So. 3d 1070 (Fla. 5th DCA 2025)</vt:lpstr>
      <vt:lpstr>Florida Ins. Guar. Ass'n v. Ramos 2026 WL 98220 (Fla. 3d DCA 2026)</vt:lpstr>
      <vt:lpstr>COVID-19</vt:lpstr>
      <vt:lpstr>IMC Prop. Mgmt. &amp; Maint., Inc. v. Westchester 406 So. 3d 306 (Fla. 3d DCA 2025) </vt:lpstr>
      <vt:lpstr>Rockland Funding L.L.C. v. Ace American Ins. Co.   407 So. 3d 462 (Fla. 4th DCA 2025)</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PowerPoint Template</dc:subject>
  <dc:creator>Michael Cassel</dc:creator>
  <cp:keywords/>
  <dc:description>Created for WINDSTORM 2026 speakers. Duplication or reuse prohibited without written permission.</dc:description>
  <cp:lastModifiedBy>Michael Cassel</cp:lastModifiedBy>
  <cp:revision>25</cp:revision>
  <dcterms:created xsi:type="dcterms:W3CDTF">2025-11-25T19:18:03Z</dcterms:created>
  <dcterms:modified xsi:type="dcterms:W3CDTF">2026-03-02T16:11:08Z</dcterms:modified>
  <cp:category>Conference Materials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0x010100B922EF322B80E94EAA0FBF01F097243D</vt:lpwstr>
  </property>
</Properties>
</file>